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75" r:id="rId2"/>
    <p:sldId id="257" r:id="rId3"/>
    <p:sldId id="258" r:id="rId4"/>
    <p:sldId id="260" r:id="rId5"/>
    <p:sldId id="261" r:id="rId6"/>
    <p:sldId id="276" r:id="rId7"/>
    <p:sldId id="265" r:id="rId8"/>
    <p:sldId id="266" r:id="rId9"/>
    <p:sldId id="267" r:id="rId10"/>
    <p:sldId id="268" r:id="rId11"/>
    <p:sldId id="273" r:id="rId12"/>
    <p:sldId id="274" r:id="rId13"/>
    <p:sldId id="272" r:id="rId14"/>
    <p:sldId id="269" r:id="rId15"/>
    <p:sldId id="270" r:id="rId16"/>
    <p:sldId id="271" r:id="rId1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FA55991-FDDB-46D6-82BB-6C817D579276}">
          <p14:sldIdLst>
            <p14:sldId id="275"/>
            <p14:sldId id="257"/>
            <p14:sldId id="258"/>
          </p14:sldIdLst>
        </p14:section>
        <p14:section name="Раздел без заголовка" id="{BA2FB8E3-1061-48A7-B7CB-F8B1594E9C62}">
          <p14:sldIdLst>
            <p14:sldId id="260"/>
            <p14:sldId id="261"/>
            <p14:sldId id="276"/>
            <p14:sldId id="265"/>
            <p14:sldId id="266"/>
            <p14:sldId id="267"/>
            <p14:sldId id="268"/>
            <p14:sldId id="273"/>
            <p14:sldId id="274"/>
            <p14:sldId id="272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053"/>
    <a:srgbClr val="0AA693"/>
    <a:srgbClr val="0CA49D"/>
    <a:srgbClr val="FF9119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776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://www.sba-consult.ru/" TargetMode="Externa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7BFC2-0517-4E87-A9B9-36416B81C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2E2A8D-A9CD-4D67-850D-DC39687FE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4E2C6A-C3C3-4D58-8521-91C53F1BF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B617E6-9721-4229-B04A-9AB220A0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5327D-8CE5-4311-95AD-8D536C01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805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D2378-5E98-4C34-BC36-7F132906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411C75-DF3D-4874-BDC6-DB8E602F2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C090D5-5DD2-4F43-98D7-E9036A7A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C8B0A-561E-4651-8920-3A15BBAE3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04F8-7ADE-4F96-9280-510ED3EAC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99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5CF32A-E9EF-4CB6-BF95-2A0DD0C2A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057243-BC56-4170-9153-2E06C4DE3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6CB8A9-FD99-4F85-BA1F-2689E0574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F8FC34-0863-4F32-BBB9-0AFF8413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EC5B66-AE94-4ED1-9744-84E6680F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40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22" y="2696570"/>
            <a:ext cx="5421744" cy="4281740"/>
          </a:xfrm>
        </p:spPr>
        <p:txBody>
          <a:bodyPr anchor="t">
            <a:normAutofit/>
          </a:bodyPr>
          <a:lstStyle>
            <a:lvl1pPr algn="l">
              <a:defRPr sz="3375" b="1" cap="none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78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B44F6A-7566-4C4C-B9DC-6496B8B52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7148" y="-275591"/>
            <a:ext cx="10346686" cy="8492493"/>
          </a:xfrm>
          <a:prstGeom prst="rect">
            <a:avLst/>
          </a:prstGeom>
          <a:effectLst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6A311B7-47E5-4D67-9B18-2789D4E6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90" y="1887895"/>
            <a:ext cx="5509679" cy="1525867"/>
          </a:xfrm>
        </p:spPr>
        <p:txBody>
          <a:bodyPr anchor="t"/>
          <a:lstStyle>
            <a:lvl1pPr algn="l">
              <a:defRPr sz="3200" b="1" cap="none">
                <a:solidFill>
                  <a:srgbClr val="8F10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030E68-0338-4892-B4CA-4F366C330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3831779"/>
            <a:ext cx="6172200" cy="436353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Proxima Nova" charset="0"/>
                <a:ea typeface="Proxima Nova" charset="0"/>
                <a:cs typeface="Proxima Nova" charset="0"/>
              </a:defRPr>
            </a:lvl1pPr>
            <a:lvl2pPr algn="l">
              <a:defRPr>
                <a:latin typeface="Arial"/>
                <a:cs typeface="Arial"/>
              </a:defRPr>
            </a:lvl2pPr>
            <a:lvl3pPr algn="l">
              <a:defRPr>
                <a:latin typeface="Arial"/>
                <a:cs typeface="Arial"/>
              </a:defRPr>
            </a:lvl3pPr>
            <a:lvl4pPr algn="l">
              <a:defRPr>
                <a:latin typeface="Arial"/>
                <a:cs typeface="Arial"/>
              </a:defRPr>
            </a:lvl4pPr>
            <a:lvl5pPr algn="l">
              <a:defRPr>
                <a:latin typeface="Arial"/>
                <a:cs typeface="Arial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CF191348-C8E0-4816-BA5D-9751C7916CCA}"/>
              </a:ext>
            </a:extLst>
          </p:cNvPr>
          <p:cNvSpPr txBox="1">
            <a:spLocks/>
          </p:cNvSpPr>
          <p:nvPr userDrawn="1"/>
        </p:nvSpPr>
        <p:spPr>
          <a:xfrm>
            <a:off x="626542" y="8601950"/>
            <a:ext cx="5604916" cy="4924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</a:rPr>
              <a:t>+7 </a:t>
            </a:r>
            <a:r>
              <a:rPr lang="ru-RU" sz="1600" dirty="0">
                <a:solidFill>
                  <a:schemeClr val="tx1"/>
                </a:solidFill>
              </a:rPr>
              <a:t>(495) 748-03-16                               </a:t>
            </a:r>
            <a:r>
              <a:rPr lang="en-US" sz="1600" dirty="0">
                <a:solidFill>
                  <a:schemeClr val="tx1"/>
                </a:solidFill>
              </a:rPr>
              <a:t>            </a:t>
            </a:r>
            <a:r>
              <a:rPr lang="ru-RU" sz="1600" dirty="0">
                <a:solidFill>
                  <a:schemeClr val="tx1"/>
                </a:solidFill>
                <a:ea typeface="Airbnb Cereal App" panose="020B0702020203020204" pitchFamily="34" charset="-1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www.sba-consult.ru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86E006-F200-4E06-9EC3-81892F4CBE9E}"/>
              </a:ext>
            </a:extLst>
          </p:cNvPr>
          <p:cNvSpPr/>
          <p:nvPr userDrawn="1"/>
        </p:nvSpPr>
        <p:spPr>
          <a:xfrm>
            <a:off x="0" y="0"/>
            <a:ext cx="6855552" cy="677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2C7EE3-4E82-4216-85F0-0A314157F380}"/>
              </a:ext>
            </a:extLst>
          </p:cNvPr>
          <p:cNvSpPr txBox="1"/>
          <p:nvPr userDrawn="1"/>
        </p:nvSpPr>
        <p:spPr>
          <a:xfrm>
            <a:off x="1816434" y="31171"/>
            <a:ext cx="4954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8F1053"/>
                </a:solidFill>
                <a:latin typeface="+mj-lt"/>
                <a:ea typeface="Airbnb Cereal App" panose="020B0702020203020204" pitchFamily="34" charset="-18"/>
                <a:cs typeface="Airbnb Cereal App" panose="020B0702020203020204" pitchFamily="34" charset="-18"/>
              </a:rPr>
              <a:t>Москва, ул. Яблочкова, д. 21, к. 3</a:t>
            </a:r>
          </a:p>
          <a:p>
            <a:pPr algn="r"/>
            <a:r>
              <a:rPr lang="ru-RU" sz="1200" dirty="0">
                <a:solidFill>
                  <a:srgbClr val="8F1053"/>
                </a:solidFill>
                <a:latin typeface="+mj-lt"/>
                <a:ea typeface="Airbnb Cereal App" panose="020B0702020203020204" pitchFamily="34" charset="-18"/>
                <a:cs typeface="Airbnb Cereal App" panose="020B0702020203020204" pitchFamily="34" charset="-18"/>
              </a:rPr>
              <a:t>+7 (495) 748-03-16</a:t>
            </a:r>
          </a:p>
          <a:p>
            <a:pPr algn="r"/>
            <a:r>
              <a:rPr lang="ru-RU" sz="1200" b="0" u="none" dirty="0">
                <a:solidFill>
                  <a:srgbClr val="8F1053"/>
                </a:solidFill>
                <a:latin typeface="+mj-lt"/>
                <a:ea typeface="Airbnb Cereal App" panose="020B0702020203020204" pitchFamily="34" charset="-18"/>
                <a:cs typeface="Airbnb Cereal App" panose="020B0702020203020204" pitchFamily="34" charset="-1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www.sba-consult.ru</a:t>
            </a:r>
            <a:endParaRPr lang="ru-RU" sz="1200" b="0" u="none" dirty="0">
              <a:solidFill>
                <a:srgbClr val="8F1053"/>
              </a:solidFill>
              <a:latin typeface="+mj-lt"/>
              <a:ea typeface="Airbnb Cereal App" panose="020B0702020203020204" pitchFamily="34" charset="-18"/>
              <a:cs typeface="Airbnb Cereal App" panose="020B0702020203020204" pitchFamily="34" charset="-18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E7A0BF-1809-4CE4-90B6-E45BB41318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" y="34439"/>
            <a:ext cx="1708740" cy="5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65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CAAA2-1C17-4421-B16C-2497EC48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B45275E-9054-4429-A8BD-EB099A7E61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3306" y="8544658"/>
            <a:ext cx="432048" cy="488244"/>
          </a:xfrm>
          <a:prstGeom prst="rect">
            <a:avLst/>
          </a:prstGeom>
        </p:spPr>
        <p:txBody>
          <a:bodyPr/>
          <a:lstStyle/>
          <a:p>
            <a:fld id="{2F881274-9221-4108-8664-E91B21D66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7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C6264-BD27-4E03-83AC-8212DAD8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04702-1E5F-4F50-9640-E3A75FB20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5325B9-AF6D-4989-9955-6FE726EC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D963E0-459E-4120-A947-29DA4DE6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625CAB-AFEC-4914-B994-FF4C6F84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62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D9508-32FC-4F44-8940-F35A254D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9466B7-6957-4771-B3D7-BDDE81989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FCCC8-4FBE-4AA9-8519-99698825A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0CB9EC-5891-4CAE-8716-16484969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AE17C-7468-4EE9-8DE0-6ADDD8A0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5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69A8A-7C7E-438A-A99F-2C83D1AB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82A1E5-C6F9-400E-B057-92315B936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98F16C-5CB3-415F-A2A7-16D72C77F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E27A4E-D57D-4886-8B6D-C55801B2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0A6213-2A5C-4C84-A377-4BD821CD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5291C0-8789-41B7-B4D1-B8A6EFBA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3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12E63-677B-4DC0-8D6E-EF59C480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447274-2F70-458B-BF32-6288F1D18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711C08-D22E-4A0C-A152-B26475486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C8A246-4020-41E5-A6CB-F2372658EA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0E4FF1-8096-43CB-95D9-5D7B31572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A60EEE-D081-4E27-AAA0-326FB6BB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89D528-B72B-4766-AE75-7F502F9D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30F6CE-6A80-4D70-A411-6C90A246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8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338D6-1D4E-4EB0-B27A-86E6A164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E6BBF0-5331-4E69-9EDD-2CD817DF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3FB2F1-C13B-4A32-9199-B34DEFCCB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CB7A1A-0003-4A4A-AB15-D1F78354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736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F76C3-1B62-4CE7-88B6-ADC20516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6E39DE-3FCE-4753-968D-1E4DFF21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0CB825-1A74-4076-8681-1F8C82514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92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C808A-F674-4B85-A114-BF8C0333F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38DC3A-7936-4FB7-94D2-A4DE030D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29A6DF-1D7A-4B3E-B71D-6EE249AF4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79D34A-8AE1-4042-9C96-C91CB3A2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9E1AA5-FF6C-41C1-862D-5AE09C913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E99D37-1445-458E-A8EC-DB5D8988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89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9E6AD-1047-4BE1-87D2-A89FA4989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698C0C-D567-495B-9496-E74924B6CC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C0625F-B6FE-4992-A4DD-2C9148FED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C90844-A313-4D13-ADFC-7B1D4C94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1C4F8B-7659-44A2-B027-A59D8D449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C4C2A7-867B-43A2-81FB-6540AD451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20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89EC-511E-4EC4-9A7F-36DFF285B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40FFF1-1477-432A-92A4-5F827623D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B5A84-2231-4ADD-AA54-87F34897B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EE759-C8E6-41DE-8B56-3AAA4EA98F4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3828BE-2C9C-4912-A405-CE912967C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01BF45-36DC-40E7-9D10-EA3E936C8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C94A8-69AA-4C7D-96AC-069251011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67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675" r:id="rId14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sba-consult.ru/" TargetMode="External"/><Relationship Id="rId4" Type="http://schemas.openxmlformats.org/officeDocument/2006/relationships/hyperlink" Target="https://www.sba-consult.ru/?utm_source=rukovodstvo&amp;utm_medium=stroika&amp;utm_campaign=september+2021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ba-consult.ru/nko_online/?utm_source=rukovodstvo_nko&amp;utm_campaign=september_2021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ba-consult.ru/nko_online/?utm_source=rukovodstvo_nko&amp;utm_campaign=september_2021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ba-consult.ru/nko_online/?utm_source=rukovodstvo_nko&amp;utm_campaign=september_2021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sba-consult.ru/nko_online/?utm_source=rukovodstvo_nko&amp;utm_campaign=september_2021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LOWSSP_APBHsfbEqt9Se0Q" TargetMode="External"/><Relationship Id="rId13" Type="http://schemas.openxmlformats.org/officeDocument/2006/relationships/image" Target="../media/image13.png"/><Relationship Id="rId3" Type="http://schemas.openxmlformats.org/officeDocument/2006/relationships/hyperlink" Target="http://www.sba-consult.ru/" TargetMode="External"/><Relationship Id="rId7" Type="http://schemas.openxmlformats.org/officeDocument/2006/relationships/hyperlink" Target="https://t.me/elvira_mityukova" TargetMode="External"/><Relationship Id="rId12" Type="http://schemas.openxmlformats.org/officeDocument/2006/relationships/image" Target="../media/image12.png"/><Relationship Id="rId2" Type="http://schemas.openxmlformats.org/officeDocument/2006/relationships/hyperlink" Target="http://www.mityukova.r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k.com/sbaconsult" TargetMode="External"/><Relationship Id="rId11" Type="http://schemas.openxmlformats.org/officeDocument/2006/relationships/image" Target="../media/image11.png"/><Relationship Id="rId5" Type="http://schemas.openxmlformats.org/officeDocument/2006/relationships/hyperlink" Target="mailto:info@sba-consult.ru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://www.youtube.com/sbaconsult" TargetMode="External"/><Relationship Id="rId9" Type="http://schemas.openxmlformats.org/officeDocument/2006/relationships/hyperlink" Target="https://dzen.ru/elviramityukova_biznes" TargetMode="External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ba-consult.ru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ba-consult.ru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ba-consult.ru/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ba-consult.ru/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ba-consult.ru/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ba-consult.ru/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ba-consult.ru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ba-consult.ru/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1C1BFC-99C0-4E3A-B8D3-D61070566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C0476BD-AFB4-4963-91E9-642D906A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DD7AEA-6543-4001-A0EA-89B0A18EB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7" y="63463"/>
            <a:ext cx="2516292" cy="830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C0C7CE-26B1-4D41-A597-5B3921FB522F}"/>
              </a:ext>
            </a:extLst>
          </p:cNvPr>
          <p:cNvSpPr txBox="1"/>
          <p:nvPr/>
        </p:nvSpPr>
        <p:spPr>
          <a:xfrm>
            <a:off x="390495" y="8862824"/>
            <a:ext cx="632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Тел. +7 (495) 748 03 16</a:t>
            </a:r>
            <a:r>
              <a:rPr lang="en-US" sz="1200" b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         </a:t>
            </a:r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E-mail</a:t>
            </a:r>
            <a:r>
              <a:rPr lang="ru-RU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Info@sba-consult.ru</a:t>
            </a:r>
            <a:r>
              <a:rPr lang="ru-RU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       </a:t>
            </a:r>
            <a:r>
              <a:rPr lang="ru-RU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Сайт: </a:t>
            </a:r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www.sba-consult.ru</a:t>
            </a:r>
            <a:r>
              <a:rPr lang="ru-RU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C51BF-2A88-4CBB-A6C1-E5FB272FE4B1}"/>
              </a:ext>
            </a:extLst>
          </p:cNvPr>
          <p:cNvSpPr txBox="1"/>
          <p:nvPr/>
        </p:nvSpPr>
        <p:spPr>
          <a:xfrm>
            <a:off x="472567" y="1248943"/>
            <a:ext cx="58845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latin typeface="Arial Black" panose="020B0A04020102020204" pitchFamily="34" charset="0"/>
                <a:cs typeface="Calibri" panose="020F0502020204030204" pitchFamily="34" charset="0"/>
              </a:rPr>
              <a:t>Специфика ведения учета и составления отчетности </a:t>
            </a:r>
          </a:p>
          <a:p>
            <a:pPr algn="ctr"/>
            <a:r>
              <a:rPr lang="ru-RU" sz="3000" dirty="0">
                <a:solidFill>
                  <a:srgbClr val="00B0F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НКО</a:t>
            </a:r>
            <a:br>
              <a:rPr lang="ru-RU" sz="3000" dirty="0">
                <a:solidFill>
                  <a:srgbClr val="8F1053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endParaRPr lang="ru-RU" sz="3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CEE182-69E3-4E0C-8908-C5E4586982E6}"/>
              </a:ext>
            </a:extLst>
          </p:cNvPr>
          <p:cNvSpPr txBox="1"/>
          <p:nvPr/>
        </p:nvSpPr>
        <p:spPr>
          <a:xfrm>
            <a:off x="479822" y="3283967"/>
            <a:ext cx="6772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 Black" panose="020B0A04020102020204" pitchFamily="34" charset="0"/>
                <a:cs typeface="Calibri" panose="020F0502020204030204" pitchFamily="34" charset="0"/>
              </a:rPr>
              <a:t>на основании информации Минфина России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8457F7-8FB4-489B-8392-53DC295432AC}"/>
              </a:ext>
            </a:extLst>
          </p:cNvPr>
          <p:cNvSpPr txBox="1"/>
          <p:nvPr/>
        </p:nvSpPr>
        <p:spPr>
          <a:xfrm>
            <a:off x="3190694" y="63463"/>
            <a:ext cx="36461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+mj-lt"/>
                <a:ea typeface="Airbnb Cereal App" panose="020B0702020203020204" pitchFamily="34" charset="-18"/>
                <a:cs typeface="Airbnb Cereal App" panose="020B0702020203020204" pitchFamily="34" charset="-18"/>
              </a:rPr>
              <a:t>Москва, ул. Яблочкова, д. 21, к. 3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+mj-lt"/>
                <a:ea typeface="Airbnb Cereal App" panose="020B0702020203020204" pitchFamily="34" charset="-18"/>
                <a:cs typeface="Airbnb Cereal App" panose="020B0702020203020204" pitchFamily="34" charset="-18"/>
              </a:rPr>
              <a:t>+7 (495) 748-03-16</a:t>
            </a:r>
          </a:p>
          <a:p>
            <a:pPr algn="r"/>
            <a:r>
              <a:rPr lang="ru-RU" sz="1600" b="0" u="none" dirty="0">
                <a:solidFill>
                  <a:schemeClr val="bg1"/>
                </a:solidFill>
                <a:latin typeface="+mj-lt"/>
                <a:ea typeface="Airbnb Cereal App" panose="020B0702020203020204" pitchFamily="34" charset="-18"/>
                <a:cs typeface="Airbnb Cereal App" panose="020B0702020203020204" pitchFamily="34" charset="-1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www.sba-consult.ru</a:t>
            </a:r>
            <a:endParaRPr lang="ru-RU" sz="1600" b="0" u="none" dirty="0">
              <a:solidFill>
                <a:schemeClr val="bg1"/>
              </a:solidFill>
              <a:latin typeface="+mj-lt"/>
              <a:ea typeface="Airbnb Cereal App" panose="020B0702020203020204" pitchFamily="34" charset="-18"/>
              <a:cs typeface="Airbnb Cereal App" panose="020B0702020203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27024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hlinkClick r:id="rId2"/>
            <a:extLst>
              <a:ext uri="{FF2B5EF4-FFF2-40B4-BE49-F238E27FC236}">
                <a16:creationId xmlns:a16="http://schemas.microsoft.com/office/drawing/2014/main" id="{53495D7B-0B94-483D-9353-B2B84AB57621}"/>
              </a:ext>
            </a:extLst>
          </p:cNvPr>
          <p:cNvSpPr/>
          <p:nvPr/>
        </p:nvSpPr>
        <p:spPr>
          <a:xfrm>
            <a:off x="391890" y="8126181"/>
            <a:ext cx="2704007" cy="380071"/>
          </a:xfrm>
          <a:prstGeom prst="roundRect">
            <a:avLst/>
          </a:prstGeom>
          <a:gradFill flip="none" rotWithShape="1">
            <a:gsLst>
              <a:gs pos="0">
                <a:srgbClr val="0CA49D">
                  <a:shade val="30000"/>
                  <a:satMod val="115000"/>
                </a:srgbClr>
              </a:gs>
              <a:gs pos="50000">
                <a:srgbClr val="0CA49D">
                  <a:shade val="67500"/>
                  <a:satMod val="115000"/>
                </a:srgbClr>
              </a:gs>
              <a:gs pos="100000">
                <a:srgbClr val="0CA49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2DE66-5BD9-465B-B946-DE2D2D92C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90" y="952352"/>
            <a:ext cx="5509679" cy="1525867"/>
          </a:xfrm>
        </p:spPr>
        <p:txBody>
          <a:bodyPr/>
          <a:lstStyle/>
          <a:p>
            <a:r>
              <a:rPr lang="ru-RU" dirty="0"/>
              <a:t>Наша информация - ваш путь к успеху!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997A8-DAAA-4E9B-9547-EE9824731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2078089"/>
            <a:ext cx="6466110" cy="594374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+mn-lt"/>
                <a:ea typeface="Calibri" panose="020F0502020204030204" pitchFamily="34" charset="0"/>
                <a:cs typeface="Verdana" panose="020B0604030504040204" pitchFamily="34" charset="0"/>
              </a:rPr>
              <a:t>Семинар – практическое пособие для подготовки отчетности и расчета налогов некоммерческими организациями.</a:t>
            </a:r>
            <a:endParaRPr lang="ru-RU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0" i="0" dirty="0">
                <a:solidFill>
                  <a:srgbClr val="202B38"/>
                </a:solidFill>
                <a:effectLst/>
                <a:latin typeface="+mn-lt"/>
              </a:rPr>
              <a:t>Лектор подробно расскажет новые требования законодательства 2025 и 2026 гг. по учету получения и расходования целевых средств, объяснит, какими документами подтверждать расходы, произведенные в рамках уставной деятельности, вести раздельный учет, составлять сметы.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0" i="0" dirty="0">
                <a:solidFill>
                  <a:srgbClr val="202B38"/>
                </a:solidFill>
                <a:effectLst/>
                <a:latin typeface="+mn-lt"/>
              </a:rPr>
              <a:t>На семинаре вы узнаете все новшества в бухучете и налогообложении НКО в 2025-2026 гг., на примерах увидите, как составлять отчетность по НДФЛ и страховым взносам, какие льготы и специальные правила введены для некоммерческих организаций.</a:t>
            </a:r>
          </a:p>
          <a:p>
            <a:r>
              <a:rPr lang="ru-RU" b="1" dirty="0">
                <a:solidFill>
                  <a:srgbClr val="8F1053"/>
                </a:solidFill>
                <a:effectLst/>
                <a:latin typeface="+mn-lt"/>
              </a:rPr>
              <a:t>Семинар Эльвиры Митюковой </a:t>
            </a:r>
          </a:p>
          <a:p>
            <a:r>
              <a:rPr lang="ru-RU" sz="2400" b="1" dirty="0">
                <a:solidFill>
                  <a:srgbClr val="8F1053"/>
                </a:solidFill>
                <a:effectLst/>
                <a:latin typeface="+mn-lt"/>
              </a:rPr>
              <a:t>«</a:t>
            </a:r>
            <a:r>
              <a:rPr lang="ru-RU" sz="2400" b="1" dirty="0">
                <a:solidFill>
                  <a:srgbClr val="8F1053"/>
                </a:solidFill>
                <a:effectLst/>
                <a:latin typeface="+mn-lt"/>
                <a:ea typeface="Times New Roman" panose="02020603050405020304" pitchFamily="18" charset="0"/>
              </a:rPr>
              <a:t>Некоммерческие организации: новая отчетность по ФСБУ 4/2023. Учет целевых средств и налоги НКО</a:t>
            </a:r>
            <a:r>
              <a:rPr lang="ru-RU" sz="2400" b="1" dirty="0">
                <a:solidFill>
                  <a:srgbClr val="8F1053"/>
                </a:solidFill>
                <a:effectLst/>
                <a:latin typeface="+mn-lt"/>
              </a:rPr>
              <a:t>»</a:t>
            </a:r>
            <a:endParaRPr lang="ru-RU" sz="2400" b="1" dirty="0">
              <a:solidFill>
                <a:srgbClr val="8F1053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71313-89A5-401F-A9F8-B91C77A95C05}"/>
              </a:ext>
            </a:extLst>
          </p:cNvPr>
          <p:cNvSpPr txBox="1"/>
          <p:nvPr/>
        </p:nvSpPr>
        <p:spPr>
          <a:xfrm>
            <a:off x="560290" y="8126181"/>
            <a:ext cx="2704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Программа семинара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3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2902F-A5FF-4C3F-8998-6F30AF03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7" y="937572"/>
            <a:ext cx="5509679" cy="1525867"/>
          </a:xfrm>
        </p:spPr>
        <p:txBody>
          <a:bodyPr/>
          <a:lstStyle/>
          <a:p>
            <a:r>
              <a:rPr lang="ru-RU" dirty="0"/>
              <a:t>Вы узнаете на семинаре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035D69B-A10B-47BA-AF36-5C9207D2E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56" y="1683572"/>
            <a:ext cx="6593143" cy="6076769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1800" dirty="0"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- Сложные вопросы составления отчетности и все изменения для НКО, в том числе с учетом перехода на новое ФСБУ 4/2023 «Бухгалтерская (финансовая) отчетность»;</a:t>
            </a:r>
            <a:endParaRPr lang="ru-RU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- Специфику учета деятельности фондов, некоммерческих партнерств, общественных, религиозных и благотворительных организаций, АНО, частных учреждений, союзов, ассоциаций, СРО и др. форм некоммерческих организаций;</a:t>
            </a:r>
            <a:endParaRPr lang="ru-RU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- Как НКО учитывать управленческие расходы и транзитные целевые средства по ФСБУ 5/2019 «Запасы»;</a:t>
            </a:r>
            <a:endParaRPr lang="ru-RU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- Как в НКО вести учет по ФСБУ 6/2020 «Основные средства» и 25/2018 «Аренда», начислять амортизацию по ОС;</a:t>
            </a:r>
            <a:endParaRPr lang="ru-RU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- Как применять ФСБУ 14/2022 «Нематериальные активы» в деятельности НКО;</a:t>
            </a:r>
            <a:endParaRPr lang="ru-RU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- Подробное описание нового ФСБУ «Некоммерческая деятельность» и ФСБУ 4/2023 «Бухгалтерская (финансовая) отчетность»;</a:t>
            </a:r>
            <a:endParaRPr lang="ru-RU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- Как правильно оформлять целевое финансирование и вести раздельный учет;</a:t>
            </a:r>
            <a:endParaRPr lang="ru-RU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- Как НКО отчитываться, составлять уведомления и платить налоги;</a:t>
            </a:r>
            <a:endParaRPr lang="ru-RU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effectLst/>
                <a:latin typeface="+mn-lt"/>
                <a:ea typeface="Times New Roman" panose="02020603050405020304" pitchFamily="18" charset="0"/>
                <a:cs typeface="Verdana" panose="020B0604030504040204" pitchFamily="34" charset="0"/>
              </a:rPr>
              <a:t>- Как подготовиться к контролю со стороны Минюста и налоговой инспекции.</a:t>
            </a:r>
            <a:endParaRPr lang="ru-RU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hlinkClick r:id="rId2"/>
            <a:extLst>
              <a:ext uri="{FF2B5EF4-FFF2-40B4-BE49-F238E27FC236}">
                <a16:creationId xmlns:a16="http://schemas.microsoft.com/office/drawing/2014/main" id="{6581A08B-A562-499B-B0E6-5A8EB64A5FF4}"/>
              </a:ext>
            </a:extLst>
          </p:cNvPr>
          <p:cNvSpPr/>
          <p:nvPr/>
        </p:nvSpPr>
        <p:spPr>
          <a:xfrm>
            <a:off x="449040" y="8021762"/>
            <a:ext cx="2704007" cy="380071"/>
          </a:xfrm>
          <a:prstGeom prst="roundRect">
            <a:avLst/>
          </a:prstGeom>
          <a:gradFill flip="none" rotWithShape="1">
            <a:gsLst>
              <a:gs pos="0">
                <a:srgbClr val="0CA49D">
                  <a:shade val="30000"/>
                  <a:satMod val="115000"/>
                </a:srgbClr>
              </a:gs>
              <a:gs pos="50000">
                <a:srgbClr val="0CA49D">
                  <a:shade val="67500"/>
                  <a:satMod val="115000"/>
                </a:srgbClr>
              </a:gs>
              <a:gs pos="100000">
                <a:srgbClr val="0CA49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9DB06-D6F8-4E67-90BD-D63BF2510CE6}"/>
              </a:ext>
            </a:extLst>
          </p:cNvPr>
          <p:cNvSpPr txBox="1"/>
          <p:nvPr/>
        </p:nvSpPr>
        <p:spPr>
          <a:xfrm>
            <a:off x="617440" y="8021762"/>
            <a:ext cx="2704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Программа семинара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9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hlinkClick r:id="rId2"/>
            <a:extLst>
              <a:ext uri="{FF2B5EF4-FFF2-40B4-BE49-F238E27FC236}">
                <a16:creationId xmlns:a16="http://schemas.microsoft.com/office/drawing/2014/main" id="{6581A08B-A562-499B-B0E6-5A8EB64A5FF4}"/>
              </a:ext>
            </a:extLst>
          </p:cNvPr>
          <p:cNvSpPr/>
          <p:nvPr/>
        </p:nvSpPr>
        <p:spPr>
          <a:xfrm>
            <a:off x="2010973" y="7789370"/>
            <a:ext cx="2836054" cy="516487"/>
          </a:xfrm>
          <a:prstGeom prst="roundRect">
            <a:avLst/>
          </a:prstGeom>
          <a:gradFill flip="none" rotWithShape="1">
            <a:gsLst>
              <a:gs pos="0">
                <a:srgbClr val="0CA49D">
                  <a:shade val="30000"/>
                  <a:satMod val="115000"/>
                </a:srgbClr>
              </a:gs>
              <a:gs pos="50000">
                <a:srgbClr val="0CA49D">
                  <a:shade val="67500"/>
                  <a:satMod val="115000"/>
                </a:srgbClr>
              </a:gs>
              <a:gs pos="100000">
                <a:srgbClr val="0CA49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9DB06-D6F8-4E67-90BD-D63BF2510CE6}"/>
              </a:ext>
            </a:extLst>
          </p:cNvPr>
          <p:cNvSpPr txBox="1"/>
          <p:nvPr/>
        </p:nvSpPr>
        <p:spPr>
          <a:xfrm>
            <a:off x="2245396" y="7840722"/>
            <a:ext cx="2836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/>
              </a:rPr>
              <a:t>Записаться на семинар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720167F-539D-4C73-905D-09C8FBE41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71" y="1994481"/>
            <a:ext cx="651694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8F1053"/>
                </a:solidFill>
                <a:latin typeface="+mn-lt"/>
              </a:rPr>
              <a:t>Новая книга Эльвиры Митюковой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8F1053"/>
                </a:solidFill>
                <a:latin typeface="+mn-lt"/>
              </a:rPr>
              <a:t>«Учет некоммерческих организаций»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8F1053"/>
                </a:solidFill>
                <a:latin typeface="+mn-lt"/>
              </a:rPr>
              <a:t>при очном обучении!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04713-E9AE-4FA5-99E9-A007AF4D3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37" y="2236559"/>
            <a:ext cx="4623590" cy="337172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1FF8D8-7B15-4E03-9391-2DFB22E4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7" y="937573"/>
            <a:ext cx="6368353" cy="662628"/>
          </a:xfrm>
        </p:spPr>
        <p:txBody>
          <a:bodyPr>
            <a:noAutofit/>
          </a:bodyPr>
          <a:lstStyle/>
          <a:p>
            <a:r>
              <a:rPr lang="ru-RU" dirty="0"/>
              <a:t>В подарок каждому участнику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2A0EE-C541-4204-A61F-A989A526022E}"/>
              </a:ext>
            </a:extLst>
          </p:cNvPr>
          <p:cNvSpPr txBox="1"/>
          <p:nvPr/>
        </p:nvSpPr>
        <p:spPr>
          <a:xfrm>
            <a:off x="394718" y="5609584"/>
            <a:ext cx="42462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8F1053"/>
              </a:buClr>
              <a:buFont typeface="Wingdings" panose="05000000000000000000" pitchFamily="2" charset="2"/>
              <a:buChar char="ü"/>
            </a:pPr>
            <a:r>
              <a:rPr lang="ru-RU" dirty="0"/>
              <a:t>информационный материал к семинару</a:t>
            </a:r>
          </a:p>
          <a:p>
            <a:pPr marL="285750" indent="-285750">
              <a:buClr>
                <a:srgbClr val="8F1053"/>
              </a:buClr>
              <a:buFont typeface="Wingdings" panose="05000000000000000000" pitchFamily="2" charset="2"/>
              <a:buChar char="ü"/>
            </a:pPr>
            <a:r>
              <a:rPr lang="ru-RU" dirty="0"/>
              <a:t>книга автора семинара </a:t>
            </a:r>
          </a:p>
          <a:p>
            <a:pPr marL="285750" indent="-285750">
              <a:buClr>
                <a:srgbClr val="8F1053"/>
              </a:buClr>
              <a:buFont typeface="Wingdings" panose="05000000000000000000" pitchFamily="2" charset="2"/>
              <a:buChar char="ü"/>
            </a:pPr>
            <a:r>
              <a:rPr lang="ru-RU" dirty="0"/>
              <a:t>10 часов ИПБР</a:t>
            </a:r>
          </a:p>
          <a:p>
            <a:pPr marL="285750" indent="-285750">
              <a:buClr>
                <a:srgbClr val="8F1053"/>
              </a:buClr>
              <a:buFont typeface="Wingdings" panose="05000000000000000000" pitchFamily="2" charset="2"/>
              <a:buChar char="ü"/>
            </a:pPr>
            <a:r>
              <a:rPr lang="ru-RU" dirty="0"/>
              <a:t>обед</a:t>
            </a:r>
          </a:p>
          <a:p>
            <a:pPr marL="285750" indent="-285750">
              <a:buClr>
                <a:srgbClr val="8F1053"/>
              </a:buClr>
              <a:buFont typeface="Wingdings" panose="05000000000000000000" pitchFamily="2" charset="2"/>
              <a:buChar char="ü"/>
            </a:pPr>
            <a:r>
              <a:rPr lang="ru-RU" dirty="0"/>
              <a:t>диплом</a:t>
            </a:r>
          </a:p>
          <a:p>
            <a:pPr marL="285750" indent="-285750">
              <a:buClr>
                <a:srgbClr val="8F1053"/>
              </a:buClr>
              <a:buFont typeface="Wingdings" panose="05000000000000000000" pitchFamily="2" charset="2"/>
              <a:buChar char="ü"/>
            </a:pPr>
            <a:r>
              <a:rPr lang="ru-RU" dirty="0"/>
              <a:t>комплект для записей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5064321-ECD7-4903-8D8B-48A0071BF14E}"/>
              </a:ext>
            </a:extLst>
          </p:cNvPr>
          <p:cNvSpPr txBox="1">
            <a:spLocks/>
          </p:cNvSpPr>
          <p:nvPr/>
        </p:nvSpPr>
        <p:spPr>
          <a:xfrm>
            <a:off x="432866" y="5068443"/>
            <a:ext cx="6368353" cy="6626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>
                <a:solidFill>
                  <a:srgbClr val="8F10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ru-RU" dirty="0"/>
              <a:t>В стоимость входит</a:t>
            </a:r>
          </a:p>
        </p:txBody>
      </p:sp>
    </p:spTree>
    <p:extLst>
      <p:ext uri="{BB962C8B-B14F-4D97-AF65-F5344CB8AC3E}">
        <p14:creationId xmlns:p14="http://schemas.microsoft.com/office/powerpoint/2010/main" val="1018766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0C478509-864B-4F2B-ADAF-1265C3F9B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027" y="1596937"/>
            <a:ext cx="6172200" cy="194905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993366"/>
                </a:solidFill>
                <a:effectLst/>
                <a:latin typeface="+mn-lt"/>
              </a:rPr>
              <a:t>Онлайн </a:t>
            </a:r>
            <a:r>
              <a:rPr lang="ru-RU" sz="1800" dirty="0">
                <a:solidFill>
                  <a:srgbClr val="000000"/>
                </a:solidFill>
                <a:effectLst/>
                <a:latin typeface="+mn-lt"/>
              </a:rPr>
              <a:t>(закрытый чат участников)</a:t>
            </a:r>
            <a:endParaRPr lang="ru-RU" sz="1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993366"/>
                </a:solidFill>
                <a:effectLst/>
                <a:latin typeface="+mn-lt"/>
              </a:rPr>
              <a:t>В конференц-зале</a:t>
            </a:r>
            <a:r>
              <a:rPr lang="ru-RU" sz="1800" dirty="0">
                <a:solidFill>
                  <a:srgbClr val="000000"/>
                </a:solidFill>
                <a:effectLst/>
                <a:latin typeface="+mn-lt"/>
              </a:rPr>
              <a:t> (Москва)</a:t>
            </a:r>
            <a:endParaRPr lang="ru-RU" sz="1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993366"/>
                </a:solidFill>
                <a:effectLst/>
                <a:latin typeface="+mn-lt"/>
              </a:rPr>
              <a:t>Видеозапись </a:t>
            </a:r>
            <a:r>
              <a:rPr lang="ru-RU" sz="1800" dirty="0">
                <a:solidFill>
                  <a:srgbClr val="000000"/>
                </a:solidFill>
                <a:effectLst/>
                <a:latin typeface="+mn-lt"/>
              </a:rPr>
              <a:t>(вопросы можно направить заранее)</a:t>
            </a:r>
            <a:endParaRPr lang="ru-RU" sz="1800" dirty="0">
              <a:latin typeface="+mn-lt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7BCCDB9-AD2C-412B-BF81-C05A9BD3B069}"/>
              </a:ext>
            </a:extLst>
          </p:cNvPr>
          <p:cNvSpPr txBox="1">
            <a:spLocks/>
          </p:cNvSpPr>
          <p:nvPr/>
        </p:nvSpPr>
        <p:spPr bwMode="auto">
          <a:xfrm>
            <a:off x="316775" y="888206"/>
            <a:ext cx="5956660" cy="70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none">
                <a:solidFill>
                  <a:srgbClr val="8F10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 charset="0"/>
                <a:ea typeface="Proxima Nova" charset="0"/>
                <a:cs typeface="Proxima Nova" charset="0"/>
              </a:defRPr>
            </a:lvl1pPr>
            <a:lvl2pPr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2pPr>
            <a:lvl3pPr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3pPr>
            <a:lvl4pPr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4pPr>
            <a:lvl5pPr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5pPr>
            <a:lvl6pPr marL="457183"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6pPr>
            <a:lvl7pPr marL="914365"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7pPr>
            <a:lvl8pPr marL="1371548"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8pPr>
            <a:lvl9pPr marL="1828732"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9pPr>
          </a:lstStyle>
          <a:p>
            <a:r>
              <a:rPr lang="ru-RU" dirty="0">
                <a:effectLst/>
              </a:rPr>
              <a:t>Где состоится</a:t>
            </a:r>
            <a:endParaRPr lang="ru-RU" sz="2000" dirty="0">
              <a:latin typeface="+mn-lt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EA352B0-F8E2-45BA-9B7E-C265AEAA735D}"/>
              </a:ext>
            </a:extLst>
          </p:cNvPr>
          <p:cNvSpPr txBox="1">
            <a:spLocks/>
          </p:cNvSpPr>
          <p:nvPr/>
        </p:nvSpPr>
        <p:spPr bwMode="auto">
          <a:xfrm>
            <a:off x="316775" y="2872089"/>
            <a:ext cx="5956660" cy="70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 cap="none">
                <a:solidFill>
                  <a:srgbClr val="8F10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 charset="0"/>
                <a:ea typeface="Proxima Nova" charset="0"/>
                <a:cs typeface="Proxima Nova" charset="0"/>
              </a:defRPr>
            </a:lvl1pPr>
            <a:lvl2pPr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2pPr>
            <a:lvl3pPr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3pPr>
            <a:lvl4pPr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4pPr>
            <a:lvl5pPr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5pPr>
            <a:lvl6pPr marL="457183"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6pPr>
            <a:lvl7pPr marL="914365"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7pPr>
            <a:lvl8pPr marL="1371548"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8pPr>
            <a:lvl9pPr marL="1828732" algn="l" defTabSz="457183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Proxima Nova"/>
                <a:ea typeface="Proxima Nova"/>
                <a:cs typeface="Proxima Nova"/>
              </a:defRPr>
            </a:lvl9pPr>
          </a:lstStyle>
          <a:p>
            <a:r>
              <a:rPr lang="ru-RU" dirty="0">
                <a:effectLst/>
              </a:rPr>
              <a:t>Скидки</a:t>
            </a:r>
            <a:endParaRPr lang="ru-RU" sz="2000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399EF5-C813-4D77-AF6A-390C746BB8C7}"/>
              </a:ext>
            </a:extLst>
          </p:cNvPr>
          <p:cNvSpPr txBox="1"/>
          <p:nvPr/>
        </p:nvSpPr>
        <p:spPr>
          <a:xfrm>
            <a:off x="316773" y="3300925"/>
            <a:ext cx="6074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8F1053"/>
              </a:buClr>
              <a:buFont typeface="Wingdings" panose="05000000000000000000" pitchFamily="2" charset="2"/>
              <a:buChar char="ü"/>
            </a:pPr>
            <a:endParaRPr lang="ru-RU" dirty="0">
              <a:solidFill>
                <a:srgbClr val="000000"/>
              </a:solidFill>
              <a:effectLst/>
            </a:endParaRPr>
          </a:p>
          <a:p>
            <a:pPr marL="285750" indent="-285750">
              <a:buClr>
                <a:srgbClr val="8F1053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effectLst/>
              </a:rPr>
              <a:t>Постоянным клиентам – 10%, </a:t>
            </a:r>
            <a:endParaRPr lang="ru-RU" dirty="0"/>
          </a:p>
          <a:p>
            <a:endParaRPr lang="ru-RU" dirty="0"/>
          </a:p>
        </p:txBody>
      </p:sp>
      <p:sp>
        <p:nvSpPr>
          <p:cNvPr id="18" name="Прямоугольник: скругленные углы 17">
            <a:hlinkClick r:id="rId2"/>
            <a:extLst>
              <a:ext uri="{FF2B5EF4-FFF2-40B4-BE49-F238E27FC236}">
                <a16:creationId xmlns:a16="http://schemas.microsoft.com/office/drawing/2014/main" id="{0B925CB8-D1D7-43A2-A635-8C1E40EF66D4}"/>
              </a:ext>
            </a:extLst>
          </p:cNvPr>
          <p:cNvSpPr/>
          <p:nvPr/>
        </p:nvSpPr>
        <p:spPr>
          <a:xfrm>
            <a:off x="2103123" y="4631105"/>
            <a:ext cx="2704007" cy="380071"/>
          </a:xfrm>
          <a:prstGeom prst="roundRect">
            <a:avLst/>
          </a:prstGeom>
          <a:gradFill flip="none" rotWithShape="1">
            <a:gsLst>
              <a:gs pos="0">
                <a:srgbClr val="0CA49D">
                  <a:shade val="30000"/>
                  <a:satMod val="115000"/>
                </a:srgbClr>
              </a:gs>
              <a:gs pos="50000">
                <a:srgbClr val="0CA49D">
                  <a:shade val="67500"/>
                  <a:satMod val="115000"/>
                </a:srgbClr>
              </a:gs>
              <a:gs pos="100000">
                <a:srgbClr val="0CA49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5558F2-D97B-42ED-AF4B-97718AE2C818}"/>
              </a:ext>
            </a:extLst>
          </p:cNvPr>
          <p:cNvSpPr txBox="1"/>
          <p:nvPr/>
        </p:nvSpPr>
        <p:spPr>
          <a:xfrm>
            <a:off x="2230486" y="4612543"/>
            <a:ext cx="2704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/>
              </a:rPr>
              <a:t>Записаться на семинар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2A733E-1195-02B0-643B-3A40E1890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7" y="5586382"/>
            <a:ext cx="6945891" cy="255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53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94F3D-A3B5-4C76-8A59-4172E5EB6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00" y="950635"/>
            <a:ext cx="5509679" cy="1525867"/>
          </a:xfrm>
        </p:spPr>
        <p:txBody>
          <a:bodyPr/>
          <a:lstStyle/>
          <a:p>
            <a:r>
              <a:rPr lang="ru-RU" dirty="0"/>
              <a:t>Ведущий лектор и автор семинаров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88BF7A-42EE-4CC0-9E89-FA6B63E95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00" y="2156461"/>
            <a:ext cx="4419288" cy="3832859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8F10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Airbnb Cereal App Book" panose="020B0502020203020204" pitchFamily="34" charset="-18"/>
                <a:cs typeface="Airbnb Cereal App Book" panose="020B0502020203020204" pitchFamily="34" charset="-18"/>
              </a:rPr>
              <a:t>Эльвира Митюкова </a:t>
            </a:r>
            <a:endParaRPr lang="en-US" sz="2800" b="1" dirty="0">
              <a:solidFill>
                <a:srgbClr val="8F10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Airbnb Cereal App Book" panose="020B0502020203020204" pitchFamily="34" charset="-18"/>
              <a:cs typeface="Airbnb Cereal App Book" panose="020B0502020203020204" pitchFamily="34" charset="-18"/>
            </a:endParaRPr>
          </a:p>
          <a:p>
            <a:r>
              <a:rPr lang="ru-RU" sz="1500" dirty="0">
                <a:latin typeface="+mn-lt"/>
                <a:ea typeface="Airbnb Cereal App Book" panose="020B0502020203020204" pitchFamily="34" charset="-18"/>
                <a:cs typeface="Airbnb Cereal App Book" panose="020B0502020203020204" pitchFamily="34" charset="-18"/>
              </a:rPr>
              <a:t>кандидат экономических наук</a:t>
            </a:r>
            <a:endParaRPr lang="en-US" sz="1500" dirty="0">
              <a:latin typeface="+mn-lt"/>
              <a:ea typeface="Airbnb Cereal App Book" panose="020B0502020203020204" pitchFamily="34" charset="-18"/>
              <a:cs typeface="Airbnb Cereal App Book" panose="020B0502020203020204" pitchFamily="34" charset="-18"/>
            </a:endParaRPr>
          </a:p>
          <a:p>
            <a:endParaRPr lang="ru-RU" sz="1500" dirty="0">
              <a:latin typeface="+mn-lt"/>
              <a:ea typeface="Airbnb Cereal App Book" panose="020B0502020203020204" pitchFamily="34" charset="-18"/>
              <a:cs typeface="Airbnb Cereal App Book" panose="020B0502020203020204" pitchFamily="34" charset="-18"/>
            </a:endParaRPr>
          </a:p>
          <a:p>
            <a:pPr marL="342900" indent="-342900">
              <a:buClr>
                <a:srgbClr val="8F1053"/>
              </a:buClr>
              <a:buFont typeface="Wingdings" panose="05000000000000000000" pitchFamily="2" charset="2"/>
              <a:buChar char="v"/>
            </a:pPr>
            <a:r>
              <a:rPr lang="ru-RU" sz="1500" dirty="0">
                <a:latin typeface="+mn-lt"/>
                <a:ea typeface="Airbnb Cereal App Book" panose="020B0502020203020204" pitchFamily="34" charset="-18"/>
                <a:cs typeface="Airbnb Cereal App Book" panose="020B0502020203020204" pitchFamily="34" charset="-18"/>
              </a:rPr>
              <a:t>Член Комиссии по профессиональным квалификациям в области бухгалтерского учета (при Нацсовете при Президенте РФ по проф. квалификациям);</a:t>
            </a:r>
            <a:endParaRPr lang="en-US" sz="1500" dirty="0">
              <a:latin typeface="+mn-lt"/>
              <a:ea typeface="Airbnb Cereal App Book" panose="020B0502020203020204" pitchFamily="34" charset="-18"/>
              <a:cs typeface="Airbnb Cereal App Book" panose="020B0502020203020204" pitchFamily="34" charset="-18"/>
            </a:endParaRPr>
          </a:p>
          <a:p>
            <a:pPr marL="342900" indent="-342900">
              <a:buClr>
                <a:srgbClr val="8F1053"/>
              </a:buClr>
              <a:buFont typeface="Wingdings" panose="05000000000000000000" pitchFamily="2" charset="2"/>
              <a:buChar char="v"/>
            </a:pPr>
            <a:r>
              <a:rPr lang="ru-RU" sz="1500" dirty="0">
                <a:latin typeface="+mn-lt"/>
                <a:ea typeface="Airbnb Cereal App Book" panose="020B0502020203020204" pitchFamily="34" charset="-18"/>
                <a:cs typeface="Airbnb Cereal App Book" panose="020B0502020203020204" pitchFamily="34" charset="-18"/>
              </a:rPr>
              <a:t>Победитель конкурса «Бухгалтерский Оскар»;</a:t>
            </a:r>
            <a:endParaRPr lang="en-US" sz="1500" dirty="0">
              <a:latin typeface="+mn-lt"/>
              <a:ea typeface="Airbnb Cereal App Book" panose="020B0502020203020204" pitchFamily="34" charset="-18"/>
              <a:cs typeface="Airbnb Cereal App Book" panose="020B0502020203020204" pitchFamily="34" charset="-18"/>
            </a:endParaRPr>
          </a:p>
          <a:p>
            <a:pPr marL="342900" indent="-342900">
              <a:buClr>
                <a:srgbClr val="8F1053"/>
              </a:buClr>
              <a:buFont typeface="Wingdings" panose="05000000000000000000" pitchFamily="2" charset="2"/>
              <a:buChar char="v"/>
            </a:pPr>
            <a:r>
              <a:rPr lang="ru-RU" sz="1500" dirty="0">
                <a:latin typeface="+mn-lt"/>
                <a:ea typeface="Airbnb Cereal App Book" panose="020B0502020203020204" pitchFamily="34" charset="-18"/>
                <a:cs typeface="Airbnb Cereal App Book" panose="020B0502020203020204" pitchFamily="34" charset="-18"/>
              </a:rPr>
              <a:t>Управляющий партнер аудиторской компании ООО «Академия успешного бизнеса»;</a:t>
            </a:r>
            <a:endParaRPr lang="en-US" sz="1500" dirty="0">
              <a:latin typeface="+mn-lt"/>
              <a:ea typeface="Airbnb Cereal App Book" panose="020B0502020203020204" pitchFamily="34" charset="-18"/>
              <a:cs typeface="Airbnb Cereal App Book" panose="020B0502020203020204" pitchFamily="34" charset="-18"/>
            </a:endParaRPr>
          </a:p>
          <a:p>
            <a:pPr marL="342900" indent="-342900">
              <a:buClr>
                <a:srgbClr val="8F1053"/>
              </a:buClr>
              <a:buFont typeface="Wingdings" panose="05000000000000000000" pitchFamily="2" charset="2"/>
              <a:buChar char="v"/>
            </a:pPr>
            <a:r>
              <a:rPr lang="ru-RU" sz="1500" dirty="0">
                <a:latin typeface="+mn-lt"/>
                <a:ea typeface="Airbnb Cereal App Book" panose="020B0502020203020204" pitchFamily="34" charset="-18"/>
                <a:cs typeface="Airbnb Cereal App Book" panose="020B0502020203020204" pitchFamily="34" charset="-18"/>
              </a:rPr>
              <a:t>Аттестованный аудитор; </a:t>
            </a:r>
            <a:endParaRPr lang="en-US" sz="1500" dirty="0">
              <a:latin typeface="+mn-lt"/>
              <a:ea typeface="Airbnb Cereal App Book" panose="020B0502020203020204" pitchFamily="34" charset="-18"/>
              <a:cs typeface="Airbnb Cereal App Book" panose="020B0502020203020204" pitchFamily="34" charset="-18"/>
            </a:endParaRPr>
          </a:p>
          <a:p>
            <a:pPr marL="342900" indent="-342900">
              <a:buClr>
                <a:srgbClr val="8F1053"/>
              </a:buClr>
              <a:buFont typeface="Wingdings" panose="05000000000000000000" pitchFamily="2" charset="2"/>
              <a:buChar char="v"/>
            </a:pPr>
            <a:r>
              <a:rPr lang="ru-RU" sz="1500" dirty="0">
                <a:latin typeface="+mn-lt"/>
                <a:ea typeface="Airbnb Cereal App Book" panose="020B0502020203020204" pitchFamily="34" charset="-18"/>
                <a:cs typeface="Airbnb Cereal App Book" panose="020B0502020203020204" pitchFamily="34" charset="-18"/>
              </a:rPr>
              <a:t>Лектор ИПБ России, по данным журнала «Семинар для бухгалтера» вошла в десятку лучших лекторов России. </a:t>
            </a:r>
            <a:endParaRPr lang="ru-RU" sz="15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06686-C8E6-4264-AF0F-38CF9E1FBE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88" y="2802135"/>
            <a:ext cx="1695971" cy="2540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2C320C-9BAB-46D8-8BC2-D230F457C01F}"/>
              </a:ext>
            </a:extLst>
          </p:cNvPr>
          <p:cNvSpPr txBox="1"/>
          <p:nvPr/>
        </p:nvSpPr>
        <p:spPr>
          <a:xfrm>
            <a:off x="434339" y="6104603"/>
            <a:ext cx="61528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8F1053"/>
              </a:buClr>
              <a:buFont typeface="Wingdings" panose="05000000000000000000" pitchFamily="2" charset="2"/>
              <a:buChar char="v"/>
            </a:pPr>
            <a:r>
              <a:rPr lang="ru-RU" sz="1500" dirty="0">
                <a:latin typeface="+mn-lt"/>
                <a:ea typeface="Airbnb Cereal App Book" panose="020B0502020203020204" pitchFamily="34" charset="-18"/>
                <a:cs typeface="Airbnb Cereal App Book" panose="020B0502020203020204" pitchFamily="34" charset="-18"/>
              </a:rPr>
              <a:t>Автор книг: «Налоговое планирование: анализ реальных схем», «Налоговые схемы. Как снизить налоги в соответствии с законодательством», «Расчет налога на прибыль в бухгалтерском и налоговом учете», «Типичные ошибки в учете материалов», «Малый бизнес: налоги и отчетность», «Строительство: бухгалтерский и налоговый учет», «Бухгалтерский учет и налогообложение некоммерческих организаций», «Новая бюджетная отчетность» и более ста публикаций по бухгалтерскому учету и налогообложению. </a:t>
            </a:r>
          </a:p>
        </p:txBody>
      </p:sp>
    </p:spTree>
    <p:extLst>
      <p:ext uri="{BB962C8B-B14F-4D97-AF65-F5344CB8AC3E}">
        <p14:creationId xmlns:p14="http://schemas.microsoft.com/office/powerpoint/2010/main" val="3849104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C010A-F817-4531-AB30-C3B265B7D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90" y="1221562"/>
            <a:ext cx="5509679" cy="1525867"/>
          </a:xfrm>
        </p:spPr>
        <p:txBody>
          <a:bodyPr/>
          <a:lstStyle/>
          <a:p>
            <a:r>
              <a:rPr lang="ru-RU" dirty="0"/>
              <a:t>Контакты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02985B-5AF3-430A-8A27-FFC95208C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90" y="1984495"/>
            <a:ext cx="6172200" cy="3117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ВИДЕО, КНИГИ И СТАТЬИ ЭЛЬВИРЫ МИТЮКОВОЙ, А ТАКЖЕ ОТЗЫВЫ: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mityukova.ru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www.sba-consult.ru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www.youtube.com/sbaconsult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endParaRPr lang="en-US" sz="2000" b="1" dirty="0">
              <a:solidFill>
                <a:srgbClr val="8F10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8F10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Контактная информация: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+7 (495) 748-03-16, 601-88-32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2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info@sba-consult.ru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66B082-0E94-1185-4D9E-3541B60731D6}"/>
              </a:ext>
            </a:extLst>
          </p:cNvPr>
          <p:cNvSpPr txBox="1"/>
          <p:nvPr/>
        </p:nvSpPr>
        <p:spPr>
          <a:xfrm>
            <a:off x="391890" y="5145784"/>
            <a:ext cx="5180647" cy="2776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105" marR="1347601">
              <a:lnSpc>
                <a:spcPct val="200000"/>
              </a:lnSpc>
            </a:pPr>
            <a:r>
              <a:rPr lang="en-US"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6"/>
              </a:rPr>
              <a:t>@sbaconsult </a:t>
            </a:r>
            <a:r>
              <a:rPr lang="en-US" sz="1800" dirty="0">
                <a:solidFill>
                  <a:srgbClr val="0462C1"/>
                </a:solidFill>
                <a:latin typeface="Arial MT"/>
                <a:cs typeface="Arial MT"/>
              </a:rPr>
              <a:t> </a:t>
            </a:r>
            <a:r>
              <a:rPr lang="en-US"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7"/>
              </a:rPr>
              <a:t>@elvira_mityukova </a:t>
            </a:r>
            <a:r>
              <a:rPr lang="en-US" sz="1800" dirty="0">
                <a:solidFill>
                  <a:srgbClr val="0462C1"/>
                </a:solidFill>
                <a:latin typeface="Arial MT"/>
                <a:cs typeface="Arial MT"/>
              </a:rPr>
              <a:t> </a:t>
            </a:r>
            <a:r>
              <a:rPr lang="en-US" sz="1800" u="sng" spc="-9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Roboto"/>
                <a:cs typeface="Roboto"/>
                <a:hlinkClick r:id="rId8"/>
              </a:rPr>
              <a:t>@sbaconsult </a:t>
            </a:r>
            <a:r>
              <a:rPr lang="en-US" sz="1800" spc="-5" dirty="0">
                <a:solidFill>
                  <a:srgbClr val="0462C1"/>
                </a:solidFill>
                <a:latin typeface="Roboto"/>
                <a:cs typeface="Roboto"/>
              </a:rPr>
              <a:t> </a:t>
            </a:r>
            <a:r>
              <a:rPr lang="en-US" sz="1800" u="heavy" spc="-9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7"/>
              </a:rPr>
              <a:t>@elvira_mityukova </a:t>
            </a:r>
            <a:r>
              <a:rPr lang="en-US" sz="1800" spc="-5" dirty="0">
                <a:solidFill>
                  <a:srgbClr val="0462C1"/>
                </a:solidFill>
                <a:latin typeface="Arial MT"/>
                <a:cs typeface="Arial MT"/>
              </a:rPr>
              <a:t> </a:t>
            </a:r>
            <a:r>
              <a:rPr lang="en-US" sz="1800" u="heavy" spc="-9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@</a:t>
            </a:r>
            <a:r>
              <a:rPr lang="en-US"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e</a:t>
            </a:r>
            <a:r>
              <a:rPr lang="en-US" sz="1800" u="heavy" spc="-1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l</a:t>
            </a:r>
            <a:r>
              <a:rPr lang="en-US"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vir</a:t>
            </a:r>
            <a:r>
              <a:rPr lang="en-US" sz="1800" u="heavy" spc="-1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a</a:t>
            </a:r>
            <a:r>
              <a:rPr lang="en-US" sz="1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mit</a:t>
            </a:r>
            <a:r>
              <a:rPr lang="en-US" sz="1800" u="heavy" spc="-23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y</a:t>
            </a:r>
            <a:r>
              <a:rPr lang="en-US"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uk</a:t>
            </a:r>
            <a:r>
              <a:rPr lang="en-US" sz="1800" u="heavy" spc="-1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o</a:t>
            </a:r>
            <a:r>
              <a:rPr lang="en-US"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va</a:t>
            </a:r>
            <a:r>
              <a:rPr lang="en-US" sz="1800" u="heavy" spc="-1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_</a:t>
            </a:r>
            <a:r>
              <a:rPr lang="en-US"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b</a:t>
            </a:r>
            <a:r>
              <a:rPr lang="en-US" sz="1800" u="heavy" spc="-1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i</a:t>
            </a:r>
            <a:r>
              <a:rPr lang="en-US" sz="1800" u="heavy" spc="9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z</a:t>
            </a:r>
            <a:r>
              <a:rPr lang="en-US"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n</a:t>
            </a:r>
            <a:r>
              <a:rPr lang="en-US" sz="1800" u="heavy" spc="-1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e</a:t>
            </a:r>
            <a:r>
              <a:rPr lang="en-US" sz="1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 MT"/>
                <a:cs typeface="Arial MT"/>
                <a:hlinkClick r:id="rId9"/>
              </a:rPr>
              <a:t>s</a:t>
            </a:r>
            <a:endParaRPr lang="en-US" sz="1800" dirty="0">
              <a:latin typeface="Arial MT"/>
              <a:cs typeface="Arial MT"/>
            </a:endParaRPr>
          </a:p>
        </p:txBody>
      </p:sp>
      <p:grpSp>
        <p:nvGrpSpPr>
          <p:cNvPr id="14" name="object 9">
            <a:extLst>
              <a:ext uri="{FF2B5EF4-FFF2-40B4-BE49-F238E27FC236}">
                <a16:creationId xmlns:a16="http://schemas.microsoft.com/office/drawing/2014/main" id="{47900BD0-C6AC-63B9-8F23-0B9408EB6CB9}"/>
              </a:ext>
            </a:extLst>
          </p:cNvPr>
          <p:cNvGrpSpPr/>
          <p:nvPr/>
        </p:nvGrpSpPr>
        <p:grpSpPr>
          <a:xfrm>
            <a:off x="471900" y="5400113"/>
            <a:ext cx="350536" cy="2486454"/>
            <a:chOff x="431291" y="5567171"/>
            <a:chExt cx="339852" cy="2500122"/>
          </a:xfrm>
        </p:grpSpPr>
        <p:pic>
          <p:nvPicPr>
            <p:cNvPr id="15" name="object 10">
              <a:extLst>
                <a:ext uri="{FF2B5EF4-FFF2-40B4-BE49-F238E27FC236}">
                  <a16:creationId xmlns:a16="http://schemas.microsoft.com/office/drawing/2014/main" id="{89A7507E-35C3-65FE-0393-068F189104F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3483" y="5567171"/>
              <a:ext cx="315468" cy="315467"/>
            </a:xfrm>
            <a:prstGeom prst="rect">
              <a:avLst/>
            </a:prstGeom>
          </p:spPr>
        </p:pic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1CAD028C-AFBD-9F93-8A61-16B32D09152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1291" y="6118859"/>
              <a:ext cx="339852" cy="330708"/>
            </a:xfrm>
            <a:prstGeom prst="rect">
              <a:avLst/>
            </a:prstGeom>
          </p:spPr>
        </p:pic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6C9A32A8-205F-307D-85CC-1A8FAB5764C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1291" y="6684263"/>
              <a:ext cx="316992" cy="316992"/>
            </a:xfrm>
            <a:prstGeom prst="rect">
              <a:avLst/>
            </a:prstGeom>
          </p:spPr>
        </p:pic>
        <p:pic>
          <p:nvPicPr>
            <p:cNvPr id="18" name="object 13">
              <a:extLst>
                <a:ext uri="{FF2B5EF4-FFF2-40B4-BE49-F238E27FC236}">
                  <a16:creationId xmlns:a16="http://schemas.microsoft.com/office/drawing/2014/main" id="{FCB0DBCC-CF0E-0113-94BD-D80569B6988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4339" y="7235951"/>
              <a:ext cx="324612" cy="326136"/>
            </a:xfrm>
            <a:prstGeom prst="rect">
              <a:avLst/>
            </a:prstGeom>
          </p:spPr>
        </p:pic>
        <p:pic>
          <p:nvPicPr>
            <p:cNvPr id="19" name="object 14">
              <a:extLst>
                <a:ext uri="{FF2B5EF4-FFF2-40B4-BE49-F238E27FC236}">
                  <a16:creationId xmlns:a16="http://schemas.microsoft.com/office/drawing/2014/main" id="{CB4BA216-D62F-09F4-805E-C27DAA1E4CC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6343" y="7760969"/>
              <a:ext cx="304800" cy="306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4704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59BAE-FA91-4C62-89DF-D6F7C837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90" y="1515402"/>
            <a:ext cx="5509679" cy="1525867"/>
          </a:xfrm>
        </p:spPr>
        <p:txBody>
          <a:bodyPr/>
          <a:lstStyle/>
          <a:p>
            <a:r>
              <a:rPr lang="ru-RU" sz="3200" dirty="0">
                <a:solidFill>
                  <a:srgbClr val="8F10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клиенты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13A2ED-6F0F-4545-8A6B-E8C2D9F38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49" y="2333938"/>
            <a:ext cx="6172200" cy="1798314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+mn-lt"/>
                <a:cs typeface="Arial" panose="020B0604020202020204" pitchFamily="34" charset="0"/>
              </a:rPr>
              <a:t>Клиентами «Академии успешного бизнеса» являются ведущие российские и международные  некоммерческие организации: благотворительные фонды, образовательные и медицинские учреждения, автономные организации, союзы, ассоциации и др. </a:t>
            </a:r>
          </a:p>
          <a:p>
            <a:endParaRPr lang="ru-RU" sz="1800" dirty="0">
              <a:latin typeface="+mn-lt"/>
              <a:cs typeface="Arial" panose="020B0604020202020204" pitchFamily="34" charset="0"/>
            </a:endParaRPr>
          </a:p>
          <a:p>
            <a:endParaRPr lang="ru-RU" sz="1800" dirty="0"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001313-CC72-41FC-AF0F-BF857EF63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56" y="7392593"/>
            <a:ext cx="2020100" cy="9797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0762EE-348A-40D1-A3A4-BDC7906C3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7" y="4034633"/>
            <a:ext cx="2332335" cy="6875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2F3719C-2689-4C6A-B9F3-FD427E835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97" y="4862072"/>
            <a:ext cx="1616654" cy="177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9938405-BE20-4557-9A10-F181DD85A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824" y="4034633"/>
            <a:ext cx="1865711" cy="182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9C4DB45-81BE-4306-8DE0-97420CD66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12" y="4070572"/>
            <a:ext cx="1798314" cy="179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CC9452E-98DA-4382-8050-41A6CA28C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344" y="5989724"/>
            <a:ext cx="1326936" cy="130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D9FAA0D-E4FD-4832-A5CB-524784180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50" y="7393263"/>
            <a:ext cx="2532550" cy="97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Благотворительный Фонд &quot;Гарант&quot; Planeta">
            <a:extLst>
              <a:ext uri="{FF2B5EF4-FFF2-40B4-BE49-F238E27FC236}">
                <a16:creationId xmlns:a16="http://schemas.microsoft.com/office/drawing/2014/main" id="{BDE0DC5A-A8C0-41E6-817B-630D486F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07" y="5978365"/>
            <a:ext cx="1217265" cy="126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8687481-FA57-46FA-8B10-F862553E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56" y="5978365"/>
            <a:ext cx="1865711" cy="10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68BE9BC2-B461-487C-9706-2064C49C5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" b="9625"/>
          <a:stretch/>
        </p:blipFill>
        <p:spPr bwMode="auto">
          <a:xfrm>
            <a:off x="413197" y="6834439"/>
            <a:ext cx="1654765" cy="156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754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A0D13-5155-4462-8B2E-B3030A0C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91" y="1887895"/>
            <a:ext cx="5499458" cy="1525867"/>
          </a:xfrm>
        </p:spPr>
        <p:txBody>
          <a:bodyPr/>
          <a:lstStyle/>
          <a:p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бухгалтерского учета НКО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9BD83-9546-4915-9DC5-8540DABC5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3174274"/>
            <a:ext cx="6172200" cy="5168543"/>
          </a:xfrm>
        </p:spPr>
        <p:txBody>
          <a:bodyPr>
            <a:normAutofit fontScale="85000" lnSpcReduction="10000"/>
          </a:bodyPr>
          <a:lstStyle/>
          <a:p>
            <a:r>
              <a:rPr lang="ru-RU" altLang="ru-RU" sz="2000" b="1" dirty="0">
                <a:latin typeface="+mn-lt"/>
              </a:rPr>
              <a:t>Все особенности ведения бухгалтерского учета и составления бухгалтерской отчетности НКО Минфин России объединил в Законе «О бухгалтерском учете», ФСБУ 4/2023 и Информации № ПЗ-1/2015.</a:t>
            </a:r>
          </a:p>
          <a:p>
            <a:r>
              <a:rPr lang="ru-RU" altLang="ru-RU" sz="2000" dirty="0">
                <a:latin typeface="+mn-lt"/>
              </a:rPr>
              <a:t>Согласно п.2 ч.4 ст.6 Закона «О бухгалтерском учете» НКО вправе применять упрощенные способы ведения бухгалтерского учета, а также составлять упрощенную бухгалтерскую отчетность за исключением - следующих НКО:</a:t>
            </a:r>
          </a:p>
          <a:p>
            <a:endParaRPr lang="ru-RU" altLang="ru-RU" sz="2000" dirty="0">
              <a:latin typeface="+mn-lt"/>
            </a:endParaRP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2000" dirty="0">
                <a:latin typeface="+mn-lt"/>
              </a:rPr>
              <a:t>организаций, бухгалтерская (финансовая) отчетность которых подлежит обязательному аудиту;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2000" dirty="0">
                <a:latin typeface="+mn-lt"/>
              </a:rPr>
              <a:t>жилищных и жилищно-строительных кооперативов;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2000" dirty="0">
                <a:latin typeface="+mn-lt"/>
              </a:rPr>
              <a:t>политических партий, их региональных отделений или иных структурных подразделений;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2000" dirty="0">
                <a:latin typeface="+mn-lt"/>
              </a:rPr>
              <a:t>коллегий адвокатов;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2000" dirty="0">
                <a:latin typeface="+mn-lt"/>
              </a:rPr>
              <a:t>адвокатских бюро;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2000" dirty="0">
                <a:latin typeface="+mn-lt"/>
              </a:rPr>
              <a:t>юридических консультаций;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2000" dirty="0">
                <a:latin typeface="+mn-lt"/>
              </a:rPr>
              <a:t>адвокатских палат;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2000" dirty="0">
                <a:latin typeface="+mn-lt"/>
              </a:rPr>
              <a:t>нотариальных палат;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2000" dirty="0">
                <a:latin typeface="+mn-lt"/>
              </a:rPr>
              <a:t>НКО, выполняющих функции иностранного агента.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E3847BFE-8216-4CC1-B430-B8FB4826DAB6}"/>
              </a:ext>
            </a:extLst>
          </p:cNvPr>
          <p:cNvSpPr txBox="1">
            <a:spLocks/>
          </p:cNvSpPr>
          <p:nvPr/>
        </p:nvSpPr>
        <p:spPr bwMode="auto">
          <a:xfrm>
            <a:off x="391886" y="807775"/>
            <a:ext cx="630609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Эльвира Митюкова – автор семинара,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к. э. н., генеральный директор аудиторской компании 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«Академия успешного бизнеса» 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78960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AC18B-CE81-4B4A-B5FC-D7E72C0D3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90" y="1887895"/>
            <a:ext cx="6172197" cy="1525867"/>
          </a:xfrm>
        </p:spPr>
        <p:txBody>
          <a:bodyPr/>
          <a:lstStyle/>
          <a:p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упрощенного бухгалтерского учета НКО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47FB2-B458-4D6C-A340-9813A2F6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3760348"/>
            <a:ext cx="6172197" cy="4715692"/>
          </a:xfrm>
        </p:spPr>
        <p:txBody>
          <a:bodyPr>
            <a:noAutofit/>
          </a:bodyPr>
          <a:lstStyle/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1700" dirty="0">
                <a:latin typeface="+mn-lt"/>
              </a:rPr>
              <a:t>при формировании учетной политики предусмотреть ведение учета по простой системе (без применения двойной записи);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1700" dirty="0">
                <a:latin typeface="+mn-lt"/>
              </a:rPr>
              <a:t>принять решение об использовании кассового метода; 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1700" dirty="0">
                <a:latin typeface="+mn-lt"/>
              </a:rPr>
              <a:t>признавать все расходы по займам прочими расходами; 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1700" dirty="0">
                <a:latin typeface="+mn-lt"/>
              </a:rPr>
              <a:t>не отражать оценочные обязательства в бухгалтерском учете, в том числе не создавать резервы предстоящих расходов; 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1700" dirty="0">
                <a:latin typeface="+mn-lt"/>
              </a:rPr>
              <a:t>осуществлять последующую оценку всех финансовых вложений в порядке, установленном для финансовых вложений, по которым текущая рыночная стоимость не определяется, а также принять решение не отражать обесценение финансовых вложений в бухгалтерском учете в случаях, когда расчет величины такого обесценения затруднителен; 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1700" dirty="0">
                <a:latin typeface="+mn-lt"/>
              </a:rPr>
              <a:t>не применять ПБУ 18/02;</a:t>
            </a:r>
          </a:p>
          <a:p>
            <a:pPr marL="342900" indent="-34290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sz="1700" dirty="0">
                <a:latin typeface="+mn-lt"/>
              </a:rPr>
              <a:t>исправлять существенные ошибки без ретроспективного пересчета.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F6D71-07B6-493B-9A48-CFF0C9C010DD}"/>
              </a:ext>
            </a:extLst>
          </p:cNvPr>
          <p:cNvSpPr txBox="1"/>
          <p:nvPr/>
        </p:nvSpPr>
        <p:spPr>
          <a:xfrm>
            <a:off x="823933" y="3013447"/>
            <a:ext cx="53939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/>
              <a:t>Если НКО имеет право на упрощенный учет, она может (п.4.1, 4.2, 25.1 Информации № ПЗ-1/2015):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114FF8F8-1EA2-4ABA-BC6D-B2A59E8364B9}"/>
              </a:ext>
            </a:extLst>
          </p:cNvPr>
          <p:cNvSpPr txBox="1">
            <a:spLocks/>
          </p:cNvSpPr>
          <p:nvPr/>
        </p:nvSpPr>
        <p:spPr bwMode="auto">
          <a:xfrm>
            <a:off x="391886" y="807775"/>
            <a:ext cx="630609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Эльвира Митюкова – автор семинара,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к. э. н., генеральный директор аудиторской компании 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«Академия успешного бизнеса» 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43676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10C32-15E8-4CB2-A436-078BB24DF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565" y="1896190"/>
            <a:ext cx="6595168" cy="1525867"/>
          </a:xfrm>
        </p:spPr>
        <p:txBody>
          <a:bodyPr/>
          <a:lstStyle/>
          <a:p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Состав упрощенной бухгалтерской отчетности НКО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A80C7E-DE03-41B6-A33F-B12D8CE9C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565" y="3090161"/>
            <a:ext cx="6434302" cy="1844520"/>
          </a:xfrm>
        </p:spPr>
        <p:txBody>
          <a:bodyPr>
            <a:noAutofit/>
          </a:bodyPr>
          <a:lstStyle/>
          <a:p>
            <a:r>
              <a:rPr lang="ru-RU" sz="1800" dirty="0">
                <a:latin typeface="+mn-lt"/>
              </a:rPr>
              <a:t>Приложением № 5 к Приказу Минфина России № 66н для НКО, применяющих упрощенные способы, установлены упрощенные формы бухгалтерского баланса и отчета о целевом использовании средств.</a:t>
            </a:r>
          </a:p>
          <a:p>
            <a:r>
              <a:rPr lang="ru-RU" sz="1800" dirty="0">
                <a:latin typeface="+mn-lt"/>
              </a:rPr>
              <a:t>Согласно ФСБУ 4/2023 </a:t>
            </a:r>
            <a:r>
              <a:rPr lang="ru-RU" sz="1800" b="1" dirty="0">
                <a:latin typeface="+mn-lt"/>
              </a:rPr>
              <a:t>даже при упрощенной отчетности обязательны пояснения.</a:t>
            </a:r>
          </a:p>
          <a:p>
            <a:endParaRPr lang="ru-RU" sz="1800" dirty="0">
              <a:latin typeface="+mn-lt"/>
            </a:endParaRPr>
          </a:p>
          <a:p>
            <a:endParaRPr lang="ru-RU" sz="1800" dirty="0">
              <a:latin typeface="+mn-lt"/>
            </a:endParaRPr>
          </a:p>
          <a:p>
            <a:r>
              <a:rPr lang="ru-RU" sz="1800" dirty="0">
                <a:latin typeface="+mn-lt"/>
              </a:rPr>
              <a:t> </a:t>
            </a:r>
          </a:p>
          <a:p>
            <a:endParaRPr lang="ru-RU" sz="1800" dirty="0">
              <a:latin typeface="+mn-lt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1732D6E-8328-4B91-95A1-59000A6CFAE0}"/>
              </a:ext>
            </a:extLst>
          </p:cNvPr>
          <p:cNvSpPr txBox="1">
            <a:spLocks/>
          </p:cNvSpPr>
          <p:nvPr/>
        </p:nvSpPr>
        <p:spPr bwMode="auto">
          <a:xfrm>
            <a:off x="391886" y="807775"/>
            <a:ext cx="630609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Эльвира Митюкова – автор семинара,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к. э. н., генеральный директор аудиторской компании 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«Академия успешного бизнеса» 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015BC859-06B3-473C-AAD8-7942C7D10534}"/>
              </a:ext>
            </a:extLst>
          </p:cNvPr>
          <p:cNvSpPr txBox="1">
            <a:spLocks/>
          </p:cNvSpPr>
          <p:nvPr/>
        </p:nvSpPr>
        <p:spPr>
          <a:xfrm>
            <a:off x="584565" y="6128652"/>
            <a:ext cx="6595168" cy="1057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800" dirty="0">
                <a:latin typeface="+mn-lt"/>
              </a:rPr>
              <a:t>Годовая бухгалтерская (финансовая) отчетность НКО в общем случае состоит из бухгалтерского баланса, отчета о целевом использовании средств и приложений к ним (ФСБУ 4/2023, п.2 Информации ПЗ-1/2015). 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66C4D43-D533-4DF5-8E61-3B5D7139F250}"/>
              </a:ext>
            </a:extLst>
          </p:cNvPr>
          <p:cNvSpPr txBox="1">
            <a:spLocks/>
          </p:cNvSpPr>
          <p:nvPr/>
        </p:nvSpPr>
        <p:spPr>
          <a:xfrm>
            <a:off x="509457" y="4859695"/>
            <a:ext cx="6348543" cy="1525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>
                <a:solidFill>
                  <a:srgbClr val="8F10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Состав полной бухгалтерской отчетности НКО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370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апля 3">
            <a:extLst>
              <a:ext uri="{FF2B5EF4-FFF2-40B4-BE49-F238E27FC236}">
                <a16:creationId xmlns:a16="http://schemas.microsoft.com/office/drawing/2014/main" id="{8B4F1030-7EF6-4BCE-AB04-7DDD82CBE686}"/>
              </a:ext>
            </a:extLst>
          </p:cNvPr>
          <p:cNvSpPr/>
          <p:nvPr/>
        </p:nvSpPr>
        <p:spPr>
          <a:xfrm>
            <a:off x="68708" y="2928453"/>
            <a:ext cx="432048" cy="432048"/>
          </a:xfrm>
          <a:prstGeom prst="teardrop">
            <a:avLst/>
          </a:prstGeom>
          <a:gradFill flip="none" rotWithShape="1">
            <a:gsLst>
              <a:gs pos="0">
                <a:srgbClr val="CC0066">
                  <a:shade val="30000"/>
                  <a:satMod val="115000"/>
                </a:srgbClr>
              </a:gs>
              <a:gs pos="50000">
                <a:srgbClr val="CC0066">
                  <a:shade val="67500"/>
                  <a:satMod val="115000"/>
                </a:srgbClr>
              </a:gs>
              <a:gs pos="100000">
                <a:srgbClr val="CC00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Days" panose="02000505050000020004" pitchFamily="2" charset="0"/>
              </a:rPr>
              <a:t>1</a:t>
            </a:r>
          </a:p>
        </p:txBody>
      </p:sp>
      <p:sp>
        <p:nvSpPr>
          <p:cNvPr id="5" name="Капля 4">
            <a:extLst>
              <a:ext uri="{FF2B5EF4-FFF2-40B4-BE49-F238E27FC236}">
                <a16:creationId xmlns:a16="http://schemas.microsoft.com/office/drawing/2014/main" id="{C27FE939-B69D-4772-8DDE-7A8545A29D7B}"/>
              </a:ext>
            </a:extLst>
          </p:cNvPr>
          <p:cNvSpPr/>
          <p:nvPr/>
        </p:nvSpPr>
        <p:spPr>
          <a:xfrm>
            <a:off x="123454" y="6510823"/>
            <a:ext cx="432048" cy="432048"/>
          </a:xfrm>
          <a:prstGeom prst="teardrop">
            <a:avLst/>
          </a:prstGeom>
          <a:gradFill flip="none" rotWithShape="1">
            <a:gsLst>
              <a:gs pos="0">
                <a:srgbClr val="CC0066">
                  <a:shade val="30000"/>
                  <a:satMod val="115000"/>
                </a:srgbClr>
              </a:gs>
              <a:gs pos="50000">
                <a:srgbClr val="CC0066">
                  <a:shade val="67500"/>
                  <a:satMod val="115000"/>
                </a:srgbClr>
              </a:gs>
              <a:gs pos="100000">
                <a:srgbClr val="CC00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Days" panose="02000505050000020004" pitchFamily="2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20411-D25B-4790-9B62-39B494108F3F}"/>
              </a:ext>
            </a:extLst>
          </p:cNvPr>
          <p:cNvSpPr txBox="1"/>
          <p:nvPr/>
        </p:nvSpPr>
        <p:spPr>
          <a:xfrm>
            <a:off x="700920" y="2817504"/>
            <a:ext cx="70772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ru-RU" altLang="ru-RU" dirty="0"/>
              <a:t>НКО раскрывает в составе приложений </a:t>
            </a:r>
            <a:r>
              <a:rPr lang="ru-RU" altLang="ru-RU" b="1" dirty="0"/>
              <a:t>информацию об отдельных доходах и расходах </a:t>
            </a:r>
            <a:r>
              <a:rPr lang="ru-RU" altLang="ru-RU" dirty="0"/>
              <a:t>применительно к структуре и составу показателей отчета о финансовых результатах в случае, когда:</a:t>
            </a:r>
          </a:p>
          <a:p>
            <a:pPr marL="285750" indent="-28575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dirty="0"/>
              <a:t>в отчетном году НКО признала доход от приносящей доход деятельности;</a:t>
            </a:r>
          </a:p>
          <a:p>
            <a:pPr marL="285750" indent="-28575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dirty="0"/>
              <a:t>показатель дохода существенен;</a:t>
            </a:r>
          </a:p>
          <a:p>
            <a:pPr marL="285750" indent="-28575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dirty="0"/>
              <a:t>раскрытие данных о прибыли (убытках) организации от приносящей доход деятельности в отчете о целевом использовании средств недостаточно для формирования полного представления о финансовом положении НКО;</a:t>
            </a:r>
          </a:p>
          <a:p>
            <a:pPr marL="285750" indent="-285750">
              <a:buClr>
                <a:srgbClr val="CC0066"/>
              </a:buClr>
              <a:buFont typeface="Wingdings" panose="05000000000000000000" pitchFamily="2" charset="2"/>
              <a:buChar char="v"/>
            </a:pPr>
            <a:r>
              <a:rPr lang="ru-RU" altLang="ru-RU" dirty="0"/>
              <a:t>без знания о показателе полученного дохода заинтересованными пользователями невозможна оценка финансового положения НКО.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AC5893F-BEA5-4AE7-9B26-3B30B74B5FB4}"/>
              </a:ext>
            </a:extLst>
          </p:cNvPr>
          <p:cNvSpPr txBox="1">
            <a:spLocks/>
          </p:cNvSpPr>
          <p:nvPr/>
        </p:nvSpPr>
        <p:spPr bwMode="auto">
          <a:xfrm>
            <a:off x="391886" y="807775"/>
            <a:ext cx="630609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Эльвира Митюкова – автор семинара,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к. э. н., генеральный директор аудиторской компании 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«Академия успешного бизнеса» 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3D0CC-BE6B-4A89-AD9D-101F7881BFD4}"/>
              </a:ext>
            </a:extLst>
          </p:cNvPr>
          <p:cNvSpPr txBox="1"/>
          <p:nvPr/>
        </p:nvSpPr>
        <p:spPr>
          <a:xfrm>
            <a:off x="700921" y="6392841"/>
            <a:ext cx="72069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dirty="0">
                <a:cs typeface="Times New Roman" panose="02020603050405020304" pitchFamily="18" charset="0"/>
              </a:rPr>
              <a:t>НКО раскрывает </a:t>
            </a:r>
            <a:r>
              <a:rPr lang="ru-RU" altLang="ru-RU" sz="1800" b="1" dirty="0">
                <a:cs typeface="Times New Roman" panose="02020603050405020304" pitchFamily="18" charset="0"/>
              </a:rPr>
              <a:t>информацию о движении денежных средств </a:t>
            </a:r>
            <a:r>
              <a:rPr lang="ru-RU" altLang="ru-RU" sz="1800" dirty="0">
                <a:cs typeface="Times New Roman" panose="02020603050405020304" pitchFamily="18" charset="0"/>
              </a:rPr>
              <a:t>в составе приложений в случае, когда:</a:t>
            </a:r>
          </a:p>
          <a:p>
            <a:endParaRPr lang="ru-RU" altLang="ru-RU" sz="1800" dirty="0"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altLang="ru-RU" sz="1800" dirty="0">
                <a:cs typeface="Times New Roman" panose="02020603050405020304" pitchFamily="18" charset="0"/>
              </a:rPr>
              <a:t>составление, или представление, или публикация предусмотрены законодательством Российской Федерации;</a:t>
            </a:r>
          </a:p>
          <a:p>
            <a:pPr marL="285750" indent="-28575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altLang="ru-RU" sz="1800" dirty="0">
                <a:cs typeface="Times New Roman" panose="02020603050405020304" pitchFamily="18" charset="0"/>
              </a:rPr>
              <a:t>организация добровольно приняла решение о представлении и (или) публикации такого отчета.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9C47B86-994C-47A4-B207-5DADA0B2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90" y="1813387"/>
            <a:ext cx="7386252" cy="963066"/>
          </a:xfrm>
        </p:spPr>
        <p:txBody>
          <a:bodyPr>
            <a:normAutofit fontScale="90000"/>
          </a:bodyPr>
          <a:lstStyle/>
          <a:p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Состав полной бухгалтерской отчетности НКО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0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апля 3">
            <a:extLst>
              <a:ext uri="{FF2B5EF4-FFF2-40B4-BE49-F238E27FC236}">
                <a16:creationId xmlns:a16="http://schemas.microsoft.com/office/drawing/2014/main" id="{8B4F1030-7EF6-4BCE-AB04-7DDD82CBE686}"/>
              </a:ext>
            </a:extLst>
          </p:cNvPr>
          <p:cNvSpPr/>
          <p:nvPr/>
        </p:nvSpPr>
        <p:spPr>
          <a:xfrm>
            <a:off x="68708" y="2928453"/>
            <a:ext cx="432048" cy="432048"/>
          </a:xfrm>
          <a:prstGeom prst="teardrop">
            <a:avLst/>
          </a:prstGeom>
          <a:gradFill flip="none" rotWithShape="1">
            <a:gsLst>
              <a:gs pos="0">
                <a:srgbClr val="CC0066">
                  <a:shade val="30000"/>
                  <a:satMod val="115000"/>
                </a:srgbClr>
              </a:gs>
              <a:gs pos="50000">
                <a:srgbClr val="CC0066">
                  <a:shade val="67500"/>
                  <a:satMod val="115000"/>
                </a:srgbClr>
              </a:gs>
              <a:gs pos="100000">
                <a:srgbClr val="CC00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Days" panose="02000505050000020004" pitchFamily="2" charset="0"/>
              </a:rPr>
              <a:t>3</a:t>
            </a:r>
          </a:p>
        </p:txBody>
      </p:sp>
      <p:sp>
        <p:nvSpPr>
          <p:cNvPr id="5" name="Капля 4">
            <a:extLst>
              <a:ext uri="{FF2B5EF4-FFF2-40B4-BE49-F238E27FC236}">
                <a16:creationId xmlns:a16="http://schemas.microsoft.com/office/drawing/2014/main" id="{C27FE939-B69D-4772-8DDE-7A8545A29D7B}"/>
              </a:ext>
            </a:extLst>
          </p:cNvPr>
          <p:cNvSpPr/>
          <p:nvPr/>
        </p:nvSpPr>
        <p:spPr>
          <a:xfrm>
            <a:off x="68708" y="4067932"/>
            <a:ext cx="432048" cy="432048"/>
          </a:xfrm>
          <a:prstGeom prst="teardrop">
            <a:avLst/>
          </a:prstGeom>
          <a:gradFill flip="none" rotWithShape="1">
            <a:gsLst>
              <a:gs pos="0">
                <a:srgbClr val="CC0066">
                  <a:shade val="30000"/>
                  <a:satMod val="115000"/>
                </a:srgbClr>
              </a:gs>
              <a:gs pos="50000">
                <a:srgbClr val="CC0066">
                  <a:shade val="67500"/>
                  <a:satMod val="115000"/>
                </a:srgbClr>
              </a:gs>
              <a:gs pos="100000">
                <a:srgbClr val="CC0066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Days" panose="02000505050000020004" pitchFamily="2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20411-D25B-4790-9B62-39B494108F3F}"/>
              </a:ext>
            </a:extLst>
          </p:cNvPr>
          <p:cNvSpPr txBox="1"/>
          <p:nvPr/>
        </p:nvSpPr>
        <p:spPr>
          <a:xfrm>
            <a:off x="700921" y="2817504"/>
            <a:ext cx="693601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ru-RU" altLang="ru-RU" sz="1700" dirty="0"/>
              <a:t>НКО, начиная с отчетности за 2025 г., не составляют приложение в виде Отчета об изменениях капитала (ФСБУ 4/2023). 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AC5893F-BEA5-4AE7-9B26-3B30B74B5FB4}"/>
              </a:ext>
            </a:extLst>
          </p:cNvPr>
          <p:cNvSpPr txBox="1">
            <a:spLocks/>
          </p:cNvSpPr>
          <p:nvPr/>
        </p:nvSpPr>
        <p:spPr bwMode="auto">
          <a:xfrm>
            <a:off x="391886" y="807775"/>
            <a:ext cx="630609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Эльвира Митюкова – автор семинара,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к. э. н., генеральный директор аудиторской компании 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«Академия успешного бизнеса» 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3D0CC-BE6B-4A89-AD9D-101F7881BFD4}"/>
              </a:ext>
            </a:extLst>
          </p:cNvPr>
          <p:cNvSpPr txBox="1"/>
          <p:nvPr/>
        </p:nvSpPr>
        <p:spPr>
          <a:xfrm>
            <a:off x="700921" y="3929041"/>
            <a:ext cx="69360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dirty="0">
                <a:effectLst/>
              </a:rPr>
              <a:t>В пояснениях раскрывается информация, которая отсутствует в балансе И отчете о целевом использовании средств (п. </a:t>
            </a:r>
            <a:r>
              <a:rPr lang="ru-RU" sz="1800" b="0" i="0" u="none" strike="noStrike" dirty="0">
                <a:effectLst/>
              </a:rPr>
              <a:t>44</a:t>
            </a:r>
            <a:r>
              <a:rPr lang="ru-RU" sz="1800" b="0" i="0" dirty="0">
                <a:effectLst/>
              </a:rPr>
              <a:t> ФСБУ 4/2023). </a:t>
            </a:r>
            <a:endParaRPr lang="ru-RU" sz="1000" b="0" dirty="0">
              <a:effectLst/>
            </a:endParaRPr>
          </a:p>
          <a:p>
            <a:pPr marL="0" marR="0">
              <a:spcAft>
                <a:spcPts val="0"/>
              </a:spcAft>
            </a:pPr>
            <a:r>
              <a:rPr lang="ru-RU" sz="1800" b="0" dirty="0">
                <a:effectLst/>
              </a:rPr>
              <a:t>В пояснениях указывают, в частности (</a:t>
            </a:r>
            <a:r>
              <a:rPr lang="ru-RU" sz="1800" b="0" u="none" strike="noStrike" dirty="0">
                <a:effectLst/>
              </a:rPr>
              <a:t>п. 46</a:t>
            </a:r>
            <a:r>
              <a:rPr lang="ru-RU" sz="1800" b="0" dirty="0">
                <a:effectLst/>
              </a:rPr>
              <a:t> стандарта): </a:t>
            </a:r>
          </a:p>
          <a:p>
            <a:pPr marL="0" marR="0">
              <a:spcAft>
                <a:spcPts val="0"/>
              </a:spcAft>
            </a:pPr>
            <a:r>
              <a:rPr lang="ru-RU" sz="1800" b="0" dirty="0">
                <a:effectLst/>
              </a:rPr>
              <a:t>- основные виды деятельности; </a:t>
            </a:r>
          </a:p>
          <a:p>
            <a:pPr marL="0" marR="0">
              <a:spcAft>
                <a:spcPts val="0"/>
              </a:spcAft>
            </a:pPr>
            <a:r>
              <a:rPr lang="ru-RU" sz="1800" b="0" dirty="0">
                <a:effectLst/>
              </a:rPr>
              <a:t>- информацию об учетной политике; </a:t>
            </a:r>
          </a:p>
          <a:p>
            <a:pPr marL="0" marR="0">
              <a:spcAft>
                <a:spcPts val="0"/>
              </a:spcAft>
            </a:pPr>
            <a:r>
              <a:rPr lang="ru-RU" sz="1800" b="0" dirty="0">
                <a:effectLst/>
              </a:rPr>
              <a:t>- информацию, дополняющую или поясняющую показатели отчетности; </a:t>
            </a:r>
          </a:p>
          <a:p>
            <a:pPr marL="0" marR="0">
              <a:spcAft>
                <a:spcPts val="0"/>
              </a:spcAft>
            </a:pPr>
            <a:r>
              <a:rPr lang="ru-RU" sz="1800" b="0" dirty="0">
                <a:effectLst/>
              </a:rPr>
              <a:t>- информацию, которую не раскрывают в отчетности, но которую </a:t>
            </a:r>
            <a:r>
              <a:rPr lang="ru-RU" sz="1800" b="1" dirty="0">
                <a:effectLst/>
              </a:rPr>
              <a:t>надо раскрыть по федеральным стандартам </a:t>
            </a:r>
            <a:r>
              <a:rPr lang="ru-RU" sz="1800" b="0" dirty="0">
                <a:effectLst/>
              </a:rPr>
              <a:t>(о событиях после отчетной даты, связанных сторонах, об условных обязательствах и активах); </a:t>
            </a:r>
          </a:p>
          <a:p>
            <a:pPr marL="0" marR="0">
              <a:spcAft>
                <a:spcPts val="0"/>
              </a:spcAft>
            </a:pPr>
            <a:r>
              <a:rPr lang="ru-RU" sz="1800" b="0" dirty="0">
                <a:effectLst/>
              </a:rPr>
              <a:t>- дату регистрации организации, если ее создали в отчетном периоде. </a:t>
            </a:r>
          </a:p>
          <a:p>
            <a:pPr marL="0" marR="0">
              <a:spcAft>
                <a:spcPts val="0"/>
              </a:spcAft>
            </a:pPr>
            <a:endParaRPr lang="ru-RU" sz="1000" b="0" dirty="0">
              <a:effectLst/>
            </a:endParaRPr>
          </a:p>
          <a:p>
            <a:pPr marL="0" marR="0">
              <a:spcAft>
                <a:spcPts val="0"/>
              </a:spcAft>
            </a:pPr>
            <a:r>
              <a:rPr lang="ru-RU" sz="1800" b="0" dirty="0">
                <a:effectLst/>
              </a:rPr>
              <a:t>Каждое пояснение должно иметь номер (</a:t>
            </a:r>
            <a:r>
              <a:rPr lang="ru-RU" sz="1800" b="0" u="none" strike="noStrike" dirty="0">
                <a:effectLst/>
              </a:rPr>
              <a:t>п. 51</a:t>
            </a:r>
            <a:r>
              <a:rPr lang="ru-RU" sz="1800" b="0" dirty="0">
                <a:effectLst/>
              </a:rPr>
              <a:t> стандарта).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9C47B86-994C-47A4-B207-5DADA0B2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90" y="1813387"/>
            <a:ext cx="7386252" cy="963066"/>
          </a:xfrm>
        </p:spPr>
        <p:txBody>
          <a:bodyPr>
            <a:normAutofit fontScale="90000"/>
          </a:bodyPr>
          <a:lstStyle/>
          <a:p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Состав полной бухгалтерской отчетности НКО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378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56FD8-36EB-4CC7-A0ED-22FDD81E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заполнения бухгалтерского баланса НКО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6E434-9BBD-45DE-845B-E9976A356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463" y="3615754"/>
            <a:ext cx="5329646" cy="4727063"/>
          </a:xfrm>
        </p:spPr>
        <p:txBody>
          <a:bodyPr>
            <a:normAutofit/>
          </a:bodyPr>
          <a:lstStyle/>
          <a:p>
            <a:r>
              <a:rPr lang="ru-RU" altLang="ru-RU" b="1" dirty="0">
                <a:latin typeface="+mn-lt"/>
              </a:rPr>
              <a:t>Актив баланса</a:t>
            </a:r>
            <a:endParaRPr lang="ru-RU" altLang="ru-RU" dirty="0">
              <a:latin typeface="+mn-lt"/>
            </a:endParaRPr>
          </a:p>
          <a:p>
            <a:r>
              <a:rPr lang="ru-RU" altLang="ru-RU" dirty="0">
                <a:latin typeface="+mn-lt"/>
              </a:rPr>
              <a:t>По группе статей «</a:t>
            </a:r>
            <a:r>
              <a:rPr lang="ru-RU" altLang="ru-RU" b="1" dirty="0">
                <a:latin typeface="+mn-lt"/>
              </a:rPr>
              <a:t>Основные средства</a:t>
            </a:r>
            <a:r>
              <a:rPr lang="ru-RU" altLang="ru-RU" dirty="0">
                <a:latin typeface="+mn-lt"/>
              </a:rPr>
              <a:t>» отражается первоначальная стоимость основных средств за минусом начисленной амортизации.</a:t>
            </a:r>
          </a:p>
          <a:p>
            <a:endParaRPr lang="ru-RU" altLang="ru-RU" dirty="0">
              <a:latin typeface="+mn-lt"/>
            </a:endParaRPr>
          </a:p>
          <a:p>
            <a:r>
              <a:rPr lang="ru-RU" altLang="ru-RU" dirty="0">
                <a:latin typeface="+mn-lt"/>
              </a:rPr>
              <a:t>Подобным образом отражается и стоимость нематериальных активов с 2024 г.</a:t>
            </a:r>
          </a:p>
          <a:p>
            <a:endParaRPr lang="ru-RU" altLang="ru-RU" dirty="0">
              <a:latin typeface="+mn-lt"/>
            </a:endParaRPr>
          </a:p>
          <a:p>
            <a:endParaRPr lang="ru-RU" dirty="0">
              <a:latin typeface="+mn-lt"/>
            </a:endParaRPr>
          </a:p>
        </p:txBody>
      </p:sp>
      <p:sp>
        <p:nvSpPr>
          <p:cNvPr id="4" name="Капля 3">
            <a:extLst>
              <a:ext uri="{FF2B5EF4-FFF2-40B4-BE49-F238E27FC236}">
                <a16:creationId xmlns:a16="http://schemas.microsoft.com/office/drawing/2014/main" id="{173FE4AB-FFF3-457E-BE6B-F26BCAF39F4F}"/>
              </a:ext>
            </a:extLst>
          </p:cNvPr>
          <p:cNvSpPr/>
          <p:nvPr/>
        </p:nvSpPr>
        <p:spPr>
          <a:xfrm>
            <a:off x="391887" y="3615754"/>
            <a:ext cx="432048" cy="432048"/>
          </a:xfrm>
          <a:prstGeom prst="teardrop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Days" panose="02000505050000020004" pitchFamily="2" charset="0"/>
              </a:rPr>
              <a:t>1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D47E7EAD-6944-4918-BA6D-F1090BEC2D2F}"/>
              </a:ext>
            </a:extLst>
          </p:cNvPr>
          <p:cNvSpPr txBox="1">
            <a:spLocks/>
          </p:cNvSpPr>
          <p:nvPr/>
        </p:nvSpPr>
        <p:spPr bwMode="auto">
          <a:xfrm>
            <a:off x="391886" y="807775"/>
            <a:ext cx="630609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Эльвира Митюкова – автор семинара,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к. э. н., генеральный директор аудиторской компании 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«Академия успешного бизнеса» 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81125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56FD8-36EB-4CC7-A0ED-22FDD81E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заполнения бухгалтерского баланса НКО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6E434-9BBD-45DE-845B-E9976A356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463" y="3450293"/>
            <a:ext cx="5643154" cy="5001376"/>
          </a:xfrm>
        </p:spPr>
        <p:txBody>
          <a:bodyPr>
            <a:noAutofit/>
          </a:bodyPr>
          <a:lstStyle/>
          <a:p>
            <a:r>
              <a:rPr lang="ru-RU" altLang="ru-RU" sz="1700" b="1" dirty="0">
                <a:latin typeface="+mn-lt"/>
              </a:rPr>
              <a:t>Пассив баланса</a:t>
            </a:r>
            <a:r>
              <a:rPr lang="ru-RU" altLang="ru-RU" sz="1700" dirty="0">
                <a:latin typeface="+mn-lt"/>
              </a:rPr>
              <a:t> - раздел III баланса </a:t>
            </a:r>
            <a:r>
              <a:rPr lang="ru-RU" altLang="ru-RU" sz="1700" b="1" dirty="0">
                <a:latin typeface="+mn-lt"/>
              </a:rPr>
              <a:t>«Капитал и резервы»</a:t>
            </a:r>
            <a:r>
              <a:rPr lang="ru-RU" altLang="ru-RU" sz="1700" dirty="0">
                <a:latin typeface="+mn-lt"/>
              </a:rPr>
              <a:t> </a:t>
            </a:r>
          </a:p>
          <a:p>
            <a:r>
              <a:rPr lang="ru-RU" altLang="ru-RU" sz="1700" dirty="0">
                <a:latin typeface="+mn-lt"/>
              </a:rPr>
              <a:t>В соответствии с требованиями Приказа Минфина России № 66н НКО должны назвать раздел III «Целевое финансирование» и вместо показателей уставного, добавочного, резервного капитала и нераспределенной прибыли (непокрытого убытка) включать в него показатели «Паевой фонд», «Целевой капитал», «Целевые средства», «Фонд недвижимого и особо ценного движимого имущества», «Резервный и иные целевые фонды» (в зависимости от формы НКО и источников формирования имущества). </a:t>
            </a:r>
          </a:p>
          <a:p>
            <a:endParaRPr lang="ru-RU" altLang="ru-RU" sz="1700" dirty="0">
              <a:latin typeface="+mn-lt"/>
            </a:endParaRPr>
          </a:p>
          <a:p>
            <a:r>
              <a:rPr lang="ru-RU" altLang="ru-RU" sz="1700" dirty="0">
                <a:latin typeface="+mn-lt"/>
              </a:rPr>
              <a:t>НКО, применяющая упрощенные способы, в упрощенной форме бухгалтерского баланса вместо показателей «Капитал и резервы» включает показатели «Целевые средства», «Фонд недвижимого и особо ценного движимого имущества и иные целевые фонды» (п.12 Информации ПЗ-1/2015).</a:t>
            </a:r>
          </a:p>
        </p:txBody>
      </p:sp>
      <p:sp>
        <p:nvSpPr>
          <p:cNvPr id="4" name="Капля 3">
            <a:extLst>
              <a:ext uri="{FF2B5EF4-FFF2-40B4-BE49-F238E27FC236}">
                <a16:creationId xmlns:a16="http://schemas.microsoft.com/office/drawing/2014/main" id="{173FE4AB-FFF3-457E-BE6B-F26BCAF39F4F}"/>
              </a:ext>
            </a:extLst>
          </p:cNvPr>
          <p:cNvSpPr/>
          <p:nvPr/>
        </p:nvSpPr>
        <p:spPr>
          <a:xfrm>
            <a:off x="391887" y="3615754"/>
            <a:ext cx="432048" cy="432048"/>
          </a:xfrm>
          <a:prstGeom prst="teardrop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Days" panose="02000505050000020004" pitchFamily="2" charset="0"/>
              </a:rPr>
              <a:t>2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79EF159B-2757-4BF6-AACE-CFB85A07A766}"/>
              </a:ext>
            </a:extLst>
          </p:cNvPr>
          <p:cNvSpPr txBox="1">
            <a:spLocks/>
          </p:cNvSpPr>
          <p:nvPr/>
        </p:nvSpPr>
        <p:spPr bwMode="auto">
          <a:xfrm>
            <a:off x="391886" y="807775"/>
            <a:ext cx="630609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Эльвира Митюкова – автор семинара,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к. э. н., генеральный директор аудиторской компании 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«Академия успешного бизнеса» 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5220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56FD8-36EB-4CC7-A0ED-22FDD81E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заполнения бухгалтерского баланса НКО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6E434-9BBD-45DE-845B-E9976A356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463" y="3450293"/>
            <a:ext cx="5120640" cy="1317650"/>
          </a:xfrm>
        </p:spPr>
        <p:txBody>
          <a:bodyPr>
            <a:noAutofit/>
          </a:bodyPr>
          <a:lstStyle/>
          <a:p>
            <a:r>
              <a:rPr lang="ru-RU" altLang="ru-RU" sz="1800" b="1" dirty="0">
                <a:latin typeface="+mn-lt"/>
              </a:rPr>
              <a:t>Прибыль НКО</a:t>
            </a:r>
            <a:r>
              <a:rPr lang="ru-RU" altLang="ru-RU" sz="1800" dirty="0">
                <a:latin typeface="+mn-lt"/>
              </a:rPr>
              <a:t>. Сумма прибыли отчетного года списывается заключительными оборотами декабря следующим образом: </a:t>
            </a:r>
            <a:r>
              <a:rPr lang="ru-RU" altLang="ru-RU" sz="1800" b="1" dirty="0">
                <a:latin typeface="+mn-lt"/>
              </a:rPr>
              <a:t>Д-т счета 99 «Прибыли и убытки» – К-т счета 86.</a:t>
            </a:r>
            <a:endParaRPr lang="ru-RU" altLang="ru-RU" sz="1800" dirty="0">
              <a:latin typeface="+mn-lt"/>
            </a:endParaRPr>
          </a:p>
        </p:txBody>
      </p:sp>
      <p:sp>
        <p:nvSpPr>
          <p:cNvPr id="4" name="Капля 3">
            <a:extLst>
              <a:ext uri="{FF2B5EF4-FFF2-40B4-BE49-F238E27FC236}">
                <a16:creationId xmlns:a16="http://schemas.microsoft.com/office/drawing/2014/main" id="{173FE4AB-FFF3-457E-BE6B-F26BCAF39F4F}"/>
              </a:ext>
            </a:extLst>
          </p:cNvPr>
          <p:cNvSpPr/>
          <p:nvPr/>
        </p:nvSpPr>
        <p:spPr>
          <a:xfrm>
            <a:off x="391887" y="3615754"/>
            <a:ext cx="432048" cy="432048"/>
          </a:xfrm>
          <a:prstGeom prst="teardrop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Days" panose="02000505050000020004" pitchFamily="2" charset="0"/>
              </a:rPr>
              <a:t>3</a:t>
            </a:r>
          </a:p>
        </p:txBody>
      </p:sp>
      <p:sp>
        <p:nvSpPr>
          <p:cNvPr id="5" name="Капля 4">
            <a:extLst>
              <a:ext uri="{FF2B5EF4-FFF2-40B4-BE49-F238E27FC236}">
                <a16:creationId xmlns:a16="http://schemas.microsoft.com/office/drawing/2014/main" id="{9694F633-1A5B-4BE9-B73A-3EA3EB065295}"/>
              </a:ext>
            </a:extLst>
          </p:cNvPr>
          <p:cNvSpPr/>
          <p:nvPr/>
        </p:nvSpPr>
        <p:spPr>
          <a:xfrm>
            <a:off x="391887" y="5093157"/>
            <a:ext cx="432048" cy="432048"/>
          </a:xfrm>
          <a:prstGeom prst="teardrop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Days" panose="02000505050000020004" pitchFamily="2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5997EF-B74F-464B-9E69-176D1D035AFA}"/>
              </a:ext>
            </a:extLst>
          </p:cNvPr>
          <p:cNvSpPr txBox="1"/>
          <p:nvPr/>
        </p:nvSpPr>
        <p:spPr>
          <a:xfrm>
            <a:off x="953589" y="5093157"/>
            <a:ext cx="52251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dirty="0">
                <a:cs typeface="Times New Roman" panose="02020603050405020304" pitchFamily="18" charset="0"/>
              </a:rPr>
              <a:t>По группе статей </a:t>
            </a:r>
            <a:r>
              <a:rPr lang="ru-RU" altLang="ru-RU" sz="1800" b="1" dirty="0">
                <a:cs typeface="Times New Roman" panose="02020603050405020304" pitchFamily="18" charset="0"/>
              </a:rPr>
              <a:t>«Фонд недвижимого и особо ценного движимого имущества»</a:t>
            </a:r>
            <a:r>
              <a:rPr lang="ru-RU" altLang="ru-RU" sz="1800" dirty="0">
                <a:cs typeface="Times New Roman" panose="02020603050405020304" pitchFamily="18" charset="0"/>
              </a:rPr>
              <a:t> отражаются средства целевого финансирования, полученного НКО в виде инвестиционных средств на приобретение или создание основных средств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ru-RU" altLang="ru-RU" sz="1800" dirty="0">
                <a:cs typeface="Times New Roman" panose="02020603050405020304" pitchFamily="18" charset="0"/>
              </a:rPr>
              <a:t>НМА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cs typeface="Times New Roman" panose="02020603050405020304" pitchFamily="18" charset="0"/>
              </a:rPr>
              <a:t>(п.16 Информации ПЗ-1/2015).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B70D0F3B-C850-419F-877D-D08379BAE781}"/>
              </a:ext>
            </a:extLst>
          </p:cNvPr>
          <p:cNvSpPr txBox="1">
            <a:spLocks/>
          </p:cNvSpPr>
          <p:nvPr/>
        </p:nvSpPr>
        <p:spPr bwMode="auto">
          <a:xfrm>
            <a:off x="391886" y="807775"/>
            <a:ext cx="6306093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Эльвира Митюкова – автор семинара,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к. э. н., генеральный директор аудиторской компании </a:t>
            </a:r>
            <a:r>
              <a:rPr kumimoji="0" lang="ru-RU" alt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«Академия успешного бизнеса» </a:t>
            </a:r>
            <a:endParaRPr kumimoji="0" lang="ru-RU" alt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503768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1682</Words>
  <Application>Microsoft Office PowerPoint</Application>
  <PresentationFormat>Экран (4:3)</PresentationFormat>
  <Paragraphs>155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Arial Black</vt:lpstr>
      <vt:lpstr>Arial MT</vt:lpstr>
      <vt:lpstr>Calibri</vt:lpstr>
      <vt:lpstr>Calibri Light</vt:lpstr>
      <vt:lpstr>Days</vt:lpstr>
      <vt:lpstr>Proxima Nova</vt:lpstr>
      <vt:lpstr>Roboto</vt:lpstr>
      <vt:lpstr>Times New Roman</vt:lpstr>
      <vt:lpstr>Wingdings</vt:lpstr>
      <vt:lpstr>Тема Office</vt:lpstr>
      <vt:lpstr>Презентация PowerPoint</vt:lpstr>
      <vt:lpstr>Особенности бухгалтерского учета НКО</vt:lpstr>
      <vt:lpstr>Особенности упрощенного бухгалтерского учета НКО</vt:lpstr>
      <vt:lpstr>Состав упрощенной бухгалтерской отчетности НКО</vt:lpstr>
      <vt:lpstr>Состав полной бухгалтерской отчетности НКО</vt:lpstr>
      <vt:lpstr>Состав полной бухгалтерской отчетности НКО</vt:lpstr>
      <vt:lpstr>Особенности заполнения бухгалтерского баланса НКО</vt:lpstr>
      <vt:lpstr>Особенности заполнения бухгалтерского баланса НКО</vt:lpstr>
      <vt:lpstr>Особенности заполнения бухгалтерского баланса НКО</vt:lpstr>
      <vt:lpstr>Наша информация - ваш путь к успеху!</vt:lpstr>
      <vt:lpstr>Вы узнаете на семинаре</vt:lpstr>
      <vt:lpstr>В подарок каждому участнику</vt:lpstr>
      <vt:lpstr>Презентация PowerPoint</vt:lpstr>
      <vt:lpstr>Ведущий лектор и автор семинаров</vt:lpstr>
      <vt:lpstr>Контакты</vt:lpstr>
      <vt:lpstr>Наши клиенты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Специфика ведения учета и составления отчетности НКО в 2021 году на основании информации Минфина России</dc:title>
  <dc:creator>Aкадемия успешного бизнеса</dc:creator>
  <cp:lastModifiedBy>Admin</cp:lastModifiedBy>
  <cp:revision>21</cp:revision>
  <dcterms:created xsi:type="dcterms:W3CDTF">2021-09-14T08:41:15Z</dcterms:created>
  <dcterms:modified xsi:type="dcterms:W3CDTF">2025-04-23T15:01:13Z</dcterms:modified>
</cp:coreProperties>
</file>